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Lst>
  <p:sldSz cx="9144000" cy="5143500" type="screen16x9"/>
  <p:notesSz cx="6858000" cy="9144000"/>
  <p:embeddedFontLst>
    <p:embeddedFont>
      <p:font typeface="Cambria" panose="02040503050406030204" pitchFamily="18" charset="0"/>
      <p:regular r:id="rId34"/>
      <p:bold r:id="rId35"/>
      <p:italic r:id="rId36"/>
      <p:boldItalic r:id="rId37"/>
    </p:embeddedFont>
    <p:embeddedFont>
      <p:font typeface="Lato" panose="020F0502020204030203" pitchFamily="34" charset="0"/>
      <p:regular r:id="rId38"/>
      <p:bold r:id="rId39"/>
      <p:italic r:id="rId40"/>
      <p:boldItalic r:id="rId41"/>
    </p:embeddedFont>
    <p:embeddedFont>
      <p:font typeface="Raleway"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764C4A-9D2C-4A2A-B319-25E9BD72BCD1}">
  <a:tblStyle styleId="{C7764C4A-9D2C-4A2A-B319-25E9BD72BCD1}"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5493" autoAdjust="0"/>
  </p:normalViewPr>
  <p:slideViewPr>
    <p:cSldViewPr snapToGrid="0">
      <p:cViewPr varScale="1">
        <p:scale>
          <a:sx n="95" d="100"/>
          <a:sy n="95" d="100"/>
        </p:scale>
        <p:origin x="1038"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f356b5f203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f356b5f203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Optimization: how you deploy/reduce the resources.</a:t>
            </a:r>
          </a:p>
          <a:p>
            <a:pPr marL="171450" lvl="0" indent="-171450" algn="l" rtl="0">
              <a:spcBef>
                <a:spcPts val="0"/>
              </a:spcBef>
              <a:spcAft>
                <a:spcPts val="0"/>
              </a:spcAft>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1f356b5f203_0_3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1f356b5f203_0_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Fault propagation: one server gets overwhelmed for example, then other servers start to get overwhelmed with request and fail…etc.</a:t>
            </a:r>
          </a:p>
          <a:p>
            <a:pPr marL="171450" lvl="0" indent="-171450" algn="l" rtl="0">
              <a:spcBef>
                <a:spcPts val="0"/>
              </a:spcBef>
              <a:spcAft>
                <a:spcPts val="0"/>
              </a:spcAft>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1f356b5f203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1f356b5f20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Cloud service providers spend a lot of money on replications to maintain availability.</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f356b5f203_0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f356b5f203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f356b5f203_0_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f356b5f203_0_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Caused by lack of interoperability with and between 2 or more clouds; vendor lock problem = you cannot migrate your data or parts of your data to another cloud (data center) and use their service.</a:t>
            </a:r>
          </a:p>
          <a:p>
            <a:pPr marL="171450" lvl="0" indent="-171450" algn="l" rtl="0">
              <a:spcBef>
                <a:spcPts val="0"/>
              </a:spcBef>
              <a:spcAft>
                <a:spcPts val="0"/>
              </a:spcAft>
            </a:pPr>
            <a:r>
              <a:rPr lang="en-US" dirty="0"/>
              <a:t>Note: vendor locking is an even bigger problem with edge computing, since edge computing especially requires interoperability; such flexibility is necessary since edge computing resources can be limited but need to somehow be elastic, but building an elastic edge computing framework requires a distributed system with interoperability.</a:t>
            </a:r>
          </a:p>
          <a:p>
            <a:pPr marL="171450" lvl="0" indent="-171450" algn="l" rtl="0">
              <a:spcBef>
                <a:spcPts val="0"/>
              </a:spcBef>
              <a:spcAft>
                <a:spcPts val="0"/>
              </a:spcAft>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f356b5f203_0_3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f356b5f203_0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f354346d1e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f354346d1e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f356b5f203_0_3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1f356b5f203_0_3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f356b5f203_0_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f356b5f203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f356b5f203_0_3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f356b5f203_0_3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1f356b5f20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1f356b5f20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f354346d1e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f354346d1e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1f356b5f203_0_3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1f356b5f203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f356b5f203_0_3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f356b5f203_0_3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1f356b5f203_0_3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1f356b5f203_0_3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1f356b5f203_0_4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1f356b5f203_0_4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There is a lower number available resources for edge computing, so we add </a:t>
            </a:r>
            <a:r>
              <a:rPr lang="en-US" i="1" dirty="0"/>
              <a:t>additional resources</a:t>
            </a:r>
            <a:r>
              <a:rPr lang="en-US" i="0" dirty="0"/>
              <a:t> to the elasticity equation for edge computing.</a:t>
            </a:r>
          </a:p>
          <a:p>
            <a:pPr marL="171450" lvl="0" indent="-171450" algn="l" rtl="0">
              <a:spcBef>
                <a:spcPts val="0"/>
              </a:spcBef>
              <a:spcAft>
                <a:spcPts val="0"/>
              </a:spcAft>
            </a:pP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f356b5f203_0_4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f356b5f203_0_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1f356b5f203_0_4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1f356b5f203_0_4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356b5f203_0_4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356b5f203_0_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356b5f203_0_4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356b5f203_0_4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f356b5f203_0_4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f356b5f203_0_4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f356b5f203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f356b5f203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f356b5f203_0_5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f356b5f203_0_5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f356b5f203_0_5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f356b5f203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1f356b5f203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1f356b5f203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f356b5f203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f356b5f203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Where do resources that are saved go to (less users </a:t>
            </a:r>
            <a:r>
              <a:rPr lang="en-US" dirty="0">
                <a:sym typeface="Wingdings" panose="05000000000000000000" pitchFamily="2" charset="2"/>
              </a:rPr>
              <a:t> less resources)?</a:t>
            </a:r>
          </a:p>
          <a:p>
            <a:pPr marL="628650" lvl="1" indent="-171450" algn="l" rtl="0">
              <a:spcBef>
                <a:spcPts val="0"/>
              </a:spcBef>
              <a:spcAft>
                <a:spcPts val="0"/>
              </a:spcAft>
            </a:pPr>
            <a:r>
              <a:rPr lang="en-US" dirty="0">
                <a:sym typeface="Wingdings" panose="05000000000000000000" pitchFamily="2" charset="2"/>
              </a:rPr>
              <a:t>They go to other applications  better efficiency.</a:t>
            </a:r>
          </a:p>
          <a:p>
            <a:pPr marL="171450" lvl="0" indent="-171450" algn="l" rtl="0">
              <a:spcBef>
                <a:spcPts val="0"/>
              </a:spcBef>
              <a:spcAft>
                <a:spcPts val="0"/>
              </a:spcAft>
            </a:pPr>
            <a:endParaRPr lang="en-US" dirty="0">
              <a:sym typeface="Wingdings" panose="05000000000000000000" pitchFamily="2" charset="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1f356b5f203_0_1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1f356b5f203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1f356b5f203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1f356b5f203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Problem with Excel database: it does not scale.</a:t>
            </a:r>
          </a:p>
          <a:p>
            <a:pPr marL="628650" lvl="1" indent="-171450" algn="l" rtl="0">
              <a:spcBef>
                <a:spcPts val="0"/>
              </a:spcBef>
              <a:spcAft>
                <a:spcPts val="0"/>
              </a:spcAft>
            </a:pPr>
            <a:r>
              <a:rPr lang="en-US" dirty="0"/>
              <a:t>You cannot use another machine’s resources to speed up queries in the excel database.</a:t>
            </a:r>
          </a:p>
          <a:p>
            <a:pPr marL="171450" lvl="0" indent="-171450" algn="l" rtl="0">
              <a:spcBef>
                <a:spcPts val="0"/>
              </a:spcBef>
              <a:spcAft>
                <a:spcPts val="0"/>
              </a:spcAft>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1f356b5f203_0_2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1f356b5f203_0_2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t>Now we can handle more queries; provides scalability because read-only servers can be added to serve additional users.</a:t>
            </a:r>
          </a:p>
          <a:p>
            <a:pPr marL="171450" lvl="0" indent="-171450" algn="l" rtl="0">
              <a:spcBef>
                <a:spcPts val="0"/>
              </a:spcBef>
              <a:spcAft>
                <a:spcPts val="0"/>
              </a:spcAft>
            </a:pPr>
            <a:r>
              <a:rPr lang="en-US" dirty="0"/>
              <a:t>But, it does not provide elasticity because you cannot scale down when less users are using the database.</a:t>
            </a:r>
          </a:p>
          <a:p>
            <a:pPr marL="171450" lvl="0" indent="-171450" algn="l" rtl="0">
              <a:spcBef>
                <a:spcPts val="0"/>
              </a:spcBef>
              <a:spcAft>
                <a:spcPts val="0"/>
              </a:spcAft>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1f356b5f203_0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1f356b5f203_0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Provides both scalability and elasticity, since resources in Amazon RDS are removed when not as many queries are required at a given time.</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Clr>
                <a:schemeClr val="dk1"/>
              </a:buClr>
              <a:buSzPts val="1100"/>
              <a:buFont typeface="Arial"/>
              <a:buNone/>
            </a:pPr>
            <a:r>
              <a:rPr lang="en" sz="3800"/>
              <a:t>CIS 490H/590J Edge Computing</a:t>
            </a:r>
            <a:endParaRPr sz="3800"/>
          </a:p>
          <a:p>
            <a:pPr marL="0" lvl="0" indent="0" algn="ctr" rtl="0">
              <a:spcBef>
                <a:spcPts val="0"/>
              </a:spcBef>
              <a:spcAft>
                <a:spcPts val="0"/>
              </a:spcAft>
              <a:buClr>
                <a:schemeClr val="dk1"/>
              </a:buClr>
              <a:buSzPts val="1100"/>
              <a:buFont typeface="Arial"/>
              <a:buNone/>
            </a:pPr>
            <a:r>
              <a:rPr lang="en" sz="3800"/>
              <a:t>Comparing Edge and Cloud</a:t>
            </a:r>
            <a:endParaRPr/>
          </a:p>
        </p:txBody>
      </p:sp>
      <p:sp>
        <p:nvSpPr>
          <p:cNvPr id="55" name="Google Shape;55;p13"/>
          <p:cNvSpPr txBox="1">
            <a:spLocks noGrp="1"/>
          </p:cNvSpPr>
          <p:nvPr>
            <p:ph type="subTitle" idx="1"/>
          </p:nvPr>
        </p:nvSpPr>
        <p:spPr>
          <a:xfrm>
            <a:off x="631900" y="2834125"/>
            <a:ext cx="8028900" cy="1710000"/>
          </a:xfrm>
          <a:prstGeom prst="rect">
            <a:avLst/>
          </a:prstGeom>
        </p:spPr>
        <p:txBody>
          <a:bodyPr spcFirstLastPara="1" wrap="square" lIns="91425" tIns="91425" rIns="91425" bIns="91425" anchor="t" anchorCtr="0">
            <a:normAutofit fontScale="70000" lnSpcReduction="20000"/>
          </a:bodyPr>
          <a:lstStyle/>
          <a:p>
            <a:pPr marL="0" lvl="0" indent="0" algn="ctr" rtl="0">
              <a:spcBef>
                <a:spcPts val="0"/>
              </a:spcBef>
              <a:spcAft>
                <a:spcPts val="0"/>
              </a:spcAft>
              <a:buClr>
                <a:schemeClr val="dk1"/>
              </a:buClr>
              <a:buSzPct val="39285"/>
              <a:buFont typeface="Arial"/>
              <a:buNone/>
            </a:pPr>
            <a:r>
              <a:rPr lang="en"/>
              <a:t>Winter 2023</a:t>
            </a:r>
            <a:endParaRPr/>
          </a:p>
          <a:p>
            <a:pPr marL="0" lvl="0" indent="0" algn="ctr" rtl="0">
              <a:spcBef>
                <a:spcPts val="0"/>
              </a:spcBef>
              <a:spcAft>
                <a:spcPts val="0"/>
              </a:spcAft>
              <a:buClr>
                <a:schemeClr val="dk1"/>
              </a:buClr>
              <a:buSzPct val="39285"/>
              <a:buFont typeface="Arial"/>
              <a:buNone/>
            </a:pPr>
            <a:endParaRPr/>
          </a:p>
          <a:p>
            <a:pPr marL="0" lvl="0" indent="0" algn="ctr" rtl="0">
              <a:spcBef>
                <a:spcPts val="0"/>
              </a:spcBef>
              <a:spcAft>
                <a:spcPts val="0"/>
              </a:spcAft>
              <a:buClr>
                <a:schemeClr val="dk1"/>
              </a:buClr>
              <a:buSzPct val="39285"/>
              <a:buFont typeface="Arial"/>
              <a:buNone/>
            </a:pPr>
            <a:r>
              <a:rPr lang="en"/>
              <a:t>Prof. Zheng Song</a:t>
            </a:r>
            <a:endParaRPr/>
          </a:p>
          <a:p>
            <a:pPr marL="0" lvl="0" indent="0" algn="l" rtl="0">
              <a:spcBef>
                <a:spcPts val="0"/>
              </a:spcBef>
              <a:spcAft>
                <a:spcPts val="0"/>
              </a:spcAft>
              <a:buClr>
                <a:schemeClr val="dk1"/>
              </a:buClr>
              <a:buSzPct val="39285"/>
              <a:buFont typeface="Arial"/>
              <a:buNone/>
            </a:pPr>
            <a:endParaRPr/>
          </a:p>
          <a:p>
            <a:pPr marL="0" lvl="0" indent="0" algn="ctr" rtl="0">
              <a:spcBef>
                <a:spcPts val="0"/>
              </a:spcBef>
              <a:spcAft>
                <a:spcPts val="0"/>
              </a:spcAft>
              <a:buClr>
                <a:schemeClr val="dk1"/>
              </a:buClr>
              <a:buSzPct val="39285"/>
              <a:buFont typeface="Arial"/>
              <a:buNone/>
            </a:pPr>
            <a:r>
              <a:rPr lang="en"/>
              <a:t>zhesong@umich.edu</a:t>
            </a:r>
            <a:endParaRPr/>
          </a:p>
          <a:p>
            <a:pPr marL="0" lvl="0" indent="0" algn="ct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2"/>
          <p:cNvSpPr txBox="1"/>
          <p:nvPr/>
        </p:nvSpPr>
        <p:spPr>
          <a:xfrm>
            <a:off x="727650" y="569775"/>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Relationship between scalability and elasticity</a:t>
            </a:r>
            <a:endParaRPr sz="2600" b="1">
              <a:solidFill>
                <a:srgbClr val="00274C"/>
              </a:solidFill>
              <a:latin typeface="Raleway"/>
              <a:ea typeface="Raleway"/>
              <a:cs typeface="Raleway"/>
              <a:sym typeface="Raleway"/>
            </a:endParaRPr>
          </a:p>
        </p:txBody>
      </p:sp>
      <p:sp>
        <p:nvSpPr>
          <p:cNvPr id="114" name="Google Shape;114;p22"/>
          <p:cNvSpPr txBox="1"/>
          <p:nvPr/>
        </p:nvSpPr>
        <p:spPr>
          <a:xfrm>
            <a:off x="729450" y="1326450"/>
            <a:ext cx="7688700" cy="3423300"/>
          </a:xfrm>
          <a:prstGeom prst="rect">
            <a:avLst/>
          </a:prstGeom>
          <a:noFill/>
          <a:ln>
            <a:noFill/>
          </a:ln>
        </p:spPr>
        <p:txBody>
          <a:bodyPr spcFirstLastPara="1" wrap="square" lIns="91425" tIns="91425" rIns="91425" bIns="91425" anchor="t" anchorCtr="0">
            <a:normAutofit/>
          </a:bodyPr>
          <a:lstStyle/>
          <a:p>
            <a:pPr marL="0" marR="215900" lvl="0" indent="0" algn="l" rtl="0">
              <a:lnSpc>
                <a:spcPct val="160000"/>
              </a:lnSpc>
              <a:spcBef>
                <a:spcPts val="0"/>
              </a:spcBef>
              <a:spcAft>
                <a:spcPts val="0"/>
              </a:spcAft>
              <a:buNone/>
            </a:pPr>
            <a:r>
              <a:rPr lang="en" sz="1300" b="1">
                <a:solidFill>
                  <a:srgbClr val="595959"/>
                </a:solidFill>
                <a:latin typeface="Lato"/>
                <a:ea typeface="Lato"/>
                <a:cs typeface="Lato"/>
                <a:sym typeface="Lato"/>
              </a:rPr>
              <a:t>Cloud:</a:t>
            </a:r>
            <a:br>
              <a:rPr lang="en" sz="1300">
                <a:solidFill>
                  <a:srgbClr val="595959"/>
                </a:solidFill>
                <a:latin typeface="Lato"/>
                <a:ea typeface="Lato"/>
                <a:cs typeface="Lato"/>
                <a:sym typeface="Lato"/>
              </a:rPr>
            </a:br>
            <a:br>
              <a:rPr lang="en" sz="600">
                <a:solidFill>
                  <a:srgbClr val="595959"/>
                </a:solidFill>
                <a:latin typeface="Lato"/>
                <a:ea typeface="Lato"/>
                <a:cs typeface="Lato"/>
                <a:sym typeface="Lato"/>
              </a:rPr>
            </a:br>
            <a:r>
              <a:rPr lang="en" sz="1300" i="1">
                <a:solidFill>
                  <a:srgbClr val="595959"/>
                </a:solidFill>
                <a:latin typeface="Lato"/>
                <a:ea typeface="Lato"/>
                <a:cs typeface="Lato"/>
                <a:sym typeface="Lato"/>
              </a:rPr>
              <a:t>Elasticity  = scalability + automation  + optimization</a:t>
            </a:r>
            <a:br>
              <a:rPr lang="en" sz="1300" i="1">
                <a:solidFill>
                  <a:srgbClr val="595959"/>
                </a:solidFill>
                <a:latin typeface="Lato"/>
                <a:ea typeface="Lato"/>
                <a:cs typeface="Lato"/>
                <a:sym typeface="Lato"/>
              </a:rPr>
            </a:br>
            <a:r>
              <a:rPr lang="en" sz="1300" i="1">
                <a:solidFill>
                  <a:srgbClr val="595959"/>
                </a:solidFill>
                <a:latin typeface="Lato"/>
                <a:ea typeface="Lato"/>
                <a:cs typeface="Lato"/>
                <a:sym typeface="Lato"/>
              </a:rPr>
              <a:t>		           </a:t>
            </a:r>
            <a:r>
              <a:rPr lang="en" sz="1300" i="1">
                <a:solidFill>
                  <a:schemeClr val="accent1"/>
                </a:solidFill>
                <a:latin typeface="Lato"/>
                <a:ea typeface="Lato"/>
                <a:cs typeface="Lato"/>
                <a:sym typeface="Lato"/>
              </a:rPr>
              <a:t>auto-scaling</a:t>
            </a:r>
            <a:br>
              <a:rPr lang="en" sz="1300" i="1">
                <a:solidFill>
                  <a:srgbClr val="595959"/>
                </a:solidFill>
                <a:latin typeface="Lato"/>
                <a:ea typeface="Lato"/>
                <a:cs typeface="Lato"/>
                <a:sym typeface="Lato"/>
              </a:rPr>
            </a:br>
            <a:endParaRPr sz="1300" i="1">
              <a:solidFill>
                <a:srgbClr val="595959"/>
              </a:solidFill>
              <a:latin typeface="Lato"/>
              <a:ea typeface="Lato"/>
              <a:cs typeface="Lato"/>
              <a:sym typeface="Lato"/>
            </a:endParaRPr>
          </a:p>
          <a:p>
            <a:pPr marL="0" lvl="0" indent="0" algn="l" rtl="0">
              <a:spcBef>
                <a:spcPts val="5000"/>
              </a:spcBef>
              <a:spcAft>
                <a:spcPts val="0"/>
              </a:spcAft>
              <a:buNone/>
            </a:pPr>
            <a:r>
              <a:rPr lang="en"/>
              <a:t>Enabling technologies: </a:t>
            </a:r>
            <a:endParaRPr/>
          </a:p>
          <a:p>
            <a:pPr marL="457200" lvl="0" indent="-355600" algn="l" rtl="0">
              <a:spcBef>
                <a:spcPts val="400"/>
              </a:spcBef>
              <a:spcAft>
                <a:spcPts val="0"/>
              </a:spcAft>
              <a:buClr>
                <a:srgbClr val="4F6128"/>
              </a:buClr>
              <a:buSzPts val="2000"/>
              <a:buFont typeface="Noto Sans Symbols"/>
              <a:buAutoNum type="arabicParenR"/>
            </a:pPr>
            <a:r>
              <a:rPr lang="en" sz="2000">
                <a:solidFill>
                  <a:srgbClr val="4F6128"/>
                </a:solidFill>
                <a:latin typeface="Cambria"/>
                <a:ea typeface="Cambria"/>
                <a:cs typeface="Cambria"/>
                <a:sym typeface="Cambria"/>
              </a:rPr>
              <a:t>Dynamic provisioning: change resources allocation at runtime</a:t>
            </a:r>
            <a:endParaRPr sz="2000">
              <a:solidFill>
                <a:srgbClr val="4F6128"/>
              </a:solidFill>
              <a:latin typeface="Cambria"/>
              <a:ea typeface="Cambria"/>
              <a:cs typeface="Cambria"/>
              <a:sym typeface="Cambria"/>
            </a:endParaRPr>
          </a:p>
          <a:p>
            <a:pPr marL="457200" lvl="0" indent="-355600" algn="l" rtl="0">
              <a:spcBef>
                <a:spcPts val="400"/>
              </a:spcBef>
              <a:spcAft>
                <a:spcPts val="0"/>
              </a:spcAft>
              <a:buClr>
                <a:srgbClr val="4F6128"/>
              </a:buClr>
              <a:buSzPts val="2000"/>
              <a:buFont typeface="Noto Sans Symbols"/>
              <a:buAutoNum type="arabicParenR"/>
            </a:pPr>
            <a:r>
              <a:rPr lang="en" sz="2000">
                <a:solidFill>
                  <a:srgbClr val="4F6128"/>
                </a:solidFill>
                <a:latin typeface="Cambria"/>
                <a:ea typeface="Cambria"/>
                <a:cs typeface="Cambria"/>
                <a:sym typeface="Cambria"/>
              </a:rPr>
              <a:t>Multi-tenant design: virtualization and isolation</a:t>
            </a:r>
            <a:endParaRPr/>
          </a:p>
        </p:txBody>
      </p:sp>
      <p:pic>
        <p:nvPicPr>
          <p:cNvPr id="115" name="Google Shape;115;p22"/>
          <p:cNvPicPr preferRelativeResize="0"/>
          <p:nvPr/>
        </p:nvPicPr>
        <p:blipFill>
          <a:blip r:embed="rId3">
            <a:alphaModFix/>
          </a:blip>
          <a:stretch>
            <a:fillRect/>
          </a:stretch>
        </p:blipFill>
        <p:spPr>
          <a:xfrm>
            <a:off x="1585275" y="2049038"/>
            <a:ext cx="1716973" cy="164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Availability and Accessibility</a:t>
            </a:r>
            <a:endParaRPr/>
          </a:p>
          <a:p>
            <a:pPr marL="0" lvl="0" indent="0" algn="l" rtl="0">
              <a:spcBef>
                <a:spcPts val="0"/>
              </a:spcBef>
              <a:spcAft>
                <a:spcPts val="0"/>
              </a:spcAft>
              <a:buNone/>
            </a:pPr>
            <a:endParaRPr/>
          </a:p>
        </p:txBody>
      </p:sp>
      <p:sp>
        <p:nvSpPr>
          <p:cNvPr id="121" name="Google Shape;121;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342900" lvl="0" indent="-342900" algn="l" rtl="0">
              <a:lnSpc>
                <a:spcPct val="100000"/>
              </a:lnSpc>
              <a:spcBef>
                <a:spcPts val="0"/>
              </a:spcBef>
              <a:spcAft>
                <a:spcPts val="0"/>
              </a:spcAft>
              <a:buClr>
                <a:srgbClr val="366092"/>
              </a:buClr>
              <a:buSzPts val="2400"/>
              <a:buChar char="•"/>
            </a:pPr>
            <a:r>
              <a:rPr lang="en" sz="2400">
                <a:solidFill>
                  <a:srgbClr val="17365D"/>
                </a:solidFill>
                <a:latin typeface="Cambria"/>
                <a:ea typeface="Cambria"/>
                <a:cs typeface="Cambria"/>
                <a:sym typeface="Cambria"/>
              </a:rPr>
              <a:t>Availability (reliability)</a:t>
            </a:r>
            <a:endParaRPr sz="2400">
              <a:solidFill>
                <a:srgbClr val="17365D"/>
              </a:solidFill>
              <a:latin typeface="Cambria"/>
              <a:ea typeface="Cambria"/>
              <a:cs typeface="Cambria"/>
              <a:sym typeface="Cambria"/>
            </a:endParaRPr>
          </a:p>
          <a:p>
            <a:pPr marL="742950" lvl="1" indent="-285750" algn="l" rtl="0">
              <a:lnSpc>
                <a:spcPct val="100000"/>
              </a:lnSpc>
              <a:spcBef>
                <a:spcPts val="400"/>
              </a:spcBef>
              <a:spcAft>
                <a:spcPts val="0"/>
              </a:spcAft>
              <a:buClr>
                <a:srgbClr val="4F6128"/>
              </a:buClr>
              <a:buSzPts val="2000"/>
              <a:buFont typeface="Noto Sans Symbols"/>
              <a:buChar char="▪"/>
            </a:pPr>
            <a:r>
              <a:rPr lang="en" sz="2000">
                <a:solidFill>
                  <a:srgbClr val="4F6128"/>
                </a:solidFill>
                <a:latin typeface="Cambria"/>
                <a:ea typeface="Cambria"/>
                <a:cs typeface="Cambria"/>
                <a:sym typeface="Cambria"/>
              </a:rPr>
              <a:t>Failure-free execution</a:t>
            </a:r>
            <a:endParaRPr sz="2000">
              <a:solidFill>
                <a:srgbClr val="4F6128"/>
              </a:solidFill>
              <a:latin typeface="Cambria"/>
              <a:ea typeface="Cambria"/>
              <a:cs typeface="Cambria"/>
              <a:sym typeface="Cambria"/>
            </a:endParaRPr>
          </a:p>
          <a:p>
            <a:pPr marL="342900" lvl="0" indent="-317500" algn="l" rtl="0">
              <a:lnSpc>
                <a:spcPct val="100000"/>
              </a:lnSpc>
              <a:spcBef>
                <a:spcPts val="400"/>
              </a:spcBef>
              <a:spcAft>
                <a:spcPts val="0"/>
              </a:spcAft>
              <a:buClr>
                <a:srgbClr val="4F6128"/>
              </a:buClr>
              <a:buSzPts val="2000"/>
              <a:buFont typeface="Noto Sans Symbols"/>
              <a:buChar char="•"/>
            </a:pPr>
            <a:r>
              <a:rPr lang="en" sz="2400">
                <a:solidFill>
                  <a:srgbClr val="17365D"/>
                </a:solidFill>
                <a:latin typeface="Cambria"/>
                <a:ea typeface="Cambria"/>
                <a:cs typeface="Cambria"/>
                <a:sym typeface="Cambria"/>
              </a:rPr>
              <a:t>Considerations in Cloud Computing</a:t>
            </a:r>
            <a:endParaRPr sz="2000">
              <a:solidFill>
                <a:srgbClr val="4F6128"/>
              </a:solidFill>
              <a:latin typeface="Cambria"/>
              <a:ea typeface="Cambria"/>
              <a:cs typeface="Cambria"/>
              <a:sym typeface="Cambria"/>
            </a:endParaRPr>
          </a:p>
          <a:p>
            <a:pPr marL="742950" lvl="1" indent="-285750" algn="l" rtl="0">
              <a:lnSpc>
                <a:spcPct val="100000"/>
              </a:lnSpc>
              <a:spcBef>
                <a:spcPts val="400"/>
              </a:spcBef>
              <a:spcAft>
                <a:spcPts val="0"/>
              </a:spcAft>
              <a:buClr>
                <a:srgbClr val="4F6128"/>
              </a:buClr>
              <a:buSzPts val="2000"/>
              <a:buFont typeface="Noto Sans Symbols"/>
              <a:buChar char="▪"/>
            </a:pPr>
            <a:r>
              <a:rPr lang="en" sz="2000">
                <a:solidFill>
                  <a:srgbClr val="4F6128"/>
                </a:solidFill>
                <a:latin typeface="Cambria"/>
                <a:ea typeface="Cambria"/>
                <a:cs typeface="Cambria"/>
                <a:sym typeface="Cambria"/>
              </a:rPr>
              <a:t>No single point of failure</a:t>
            </a:r>
            <a:endParaRPr sz="2000">
              <a:solidFill>
                <a:srgbClr val="4F6128"/>
              </a:solidFill>
              <a:latin typeface="Cambria"/>
              <a:ea typeface="Cambria"/>
              <a:cs typeface="Cambria"/>
              <a:sym typeface="Cambria"/>
            </a:endParaRPr>
          </a:p>
          <a:p>
            <a:pPr marL="742950" lvl="1" indent="-285750" algn="l" rtl="0">
              <a:lnSpc>
                <a:spcPct val="100000"/>
              </a:lnSpc>
              <a:spcBef>
                <a:spcPts val="400"/>
              </a:spcBef>
              <a:spcAft>
                <a:spcPts val="0"/>
              </a:spcAft>
              <a:buClr>
                <a:srgbClr val="4F6128"/>
              </a:buClr>
              <a:buSzPts val="2000"/>
              <a:buFont typeface="Noto Sans Symbols"/>
              <a:buChar char="▪"/>
            </a:pPr>
            <a:r>
              <a:rPr lang="en" sz="2000">
                <a:solidFill>
                  <a:srgbClr val="4F6128"/>
                </a:solidFill>
                <a:latin typeface="Cambria"/>
                <a:ea typeface="Cambria"/>
                <a:cs typeface="Cambria"/>
                <a:sym typeface="Cambria"/>
              </a:rPr>
              <a:t>Fault detection and isolation to the failing component</a:t>
            </a:r>
            <a:endParaRPr sz="2000">
              <a:solidFill>
                <a:srgbClr val="4F6128"/>
              </a:solidFill>
              <a:latin typeface="Cambria"/>
              <a:ea typeface="Cambria"/>
              <a:cs typeface="Cambria"/>
              <a:sym typeface="Cambria"/>
            </a:endParaRPr>
          </a:p>
          <a:p>
            <a:pPr marL="742950" lvl="1" indent="-285750" algn="l" rtl="0">
              <a:lnSpc>
                <a:spcPct val="100000"/>
              </a:lnSpc>
              <a:spcBef>
                <a:spcPts val="400"/>
              </a:spcBef>
              <a:spcAft>
                <a:spcPts val="0"/>
              </a:spcAft>
              <a:buClr>
                <a:srgbClr val="4F6128"/>
              </a:buClr>
              <a:buSzPts val="2000"/>
              <a:buFont typeface="Noto Sans Symbols"/>
              <a:buChar char="▪"/>
            </a:pPr>
            <a:r>
              <a:rPr lang="en" sz="2000">
                <a:solidFill>
                  <a:srgbClr val="4F6128"/>
                </a:solidFill>
                <a:latin typeface="Cambria"/>
                <a:ea typeface="Cambria"/>
                <a:cs typeface="Cambria"/>
                <a:sym typeface="Cambria"/>
              </a:rPr>
              <a:t>Fault containment to prevent propagation of the failure</a:t>
            </a:r>
            <a:endParaRPr sz="2000">
              <a:solidFill>
                <a:srgbClr val="4F6128"/>
              </a:solidFill>
              <a:latin typeface="Cambria"/>
              <a:ea typeface="Cambria"/>
              <a:cs typeface="Cambria"/>
              <a:sym typeface="Cambria"/>
            </a:endParaRPr>
          </a:p>
          <a:p>
            <a:pPr marL="742950" lvl="1" indent="-285750" algn="l" rtl="0">
              <a:lnSpc>
                <a:spcPct val="100000"/>
              </a:lnSpc>
              <a:spcBef>
                <a:spcPts val="400"/>
              </a:spcBef>
              <a:spcAft>
                <a:spcPts val="0"/>
              </a:spcAft>
              <a:buClr>
                <a:srgbClr val="4F6128"/>
              </a:buClr>
              <a:buSzPts val="2000"/>
              <a:buFont typeface="Noto Sans Symbols"/>
              <a:buChar char="▪"/>
            </a:pPr>
            <a:r>
              <a:rPr lang="en" sz="2000">
                <a:solidFill>
                  <a:srgbClr val="4F6128"/>
                </a:solidFill>
                <a:latin typeface="Cambria"/>
                <a:ea typeface="Cambria"/>
                <a:cs typeface="Cambria"/>
                <a:sym typeface="Cambria"/>
              </a:rPr>
              <a:t>Recover from failures</a:t>
            </a:r>
            <a:endParaRPr sz="2000">
              <a:solidFill>
                <a:srgbClr val="4F6128"/>
              </a:solidFill>
              <a:latin typeface="Cambria"/>
              <a:ea typeface="Cambria"/>
              <a:cs typeface="Cambria"/>
              <a:sym typeface="Cambria"/>
            </a:endParaRPr>
          </a:p>
          <a:p>
            <a:pPr marL="0" lvl="0" indent="0" algn="l" rtl="0">
              <a:lnSpc>
                <a:spcPct val="100000"/>
              </a:lnSpc>
              <a:spcBef>
                <a:spcPts val="400"/>
              </a:spcBef>
              <a:spcAft>
                <a:spcPts val="0"/>
              </a:spcAft>
              <a:buNone/>
            </a:pPr>
            <a:endParaRPr sz="2000">
              <a:solidFill>
                <a:srgbClr val="4F6128"/>
              </a:solidFill>
              <a:latin typeface="Cambria"/>
              <a:ea typeface="Cambria"/>
              <a:cs typeface="Cambria"/>
              <a:sym typeface="Cambri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4"/>
          <p:cNvPicPr preferRelativeResize="0"/>
          <p:nvPr/>
        </p:nvPicPr>
        <p:blipFill>
          <a:blip r:embed="rId3">
            <a:alphaModFix/>
          </a:blip>
          <a:stretch>
            <a:fillRect/>
          </a:stretch>
        </p:blipFill>
        <p:spPr>
          <a:xfrm>
            <a:off x="3411500" y="2150075"/>
            <a:ext cx="5698425" cy="2993424"/>
          </a:xfrm>
          <a:prstGeom prst="rect">
            <a:avLst/>
          </a:prstGeom>
          <a:noFill/>
          <a:ln>
            <a:noFill/>
          </a:ln>
        </p:spPr>
      </p:pic>
      <p:sp>
        <p:nvSpPr>
          <p:cNvPr id="127" name="Google Shape;127;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Cloud Computing Enabling Technologies for Availability</a:t>
            </a:r>
            <a:endParaRPr/>
          </a:p>
        </p:txBody>
      </p:sp>
      <p:sp>
        <p:nvSpPr>
          <p:cNvPr id="128" name="Google Shape;128;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Replication</a:t>
            </a:r>
            <a:endParaRPr/>
          </a:p>
          <a:p>
            <a:pPr marL="457200" lvl="0" indent="-342900" algn="l" rtl="0">
              <a:spcBef>
                <a:spcPts val="0"/>
              </a:spcBef>
              <a:spcAft>
                <a:spcPts val="0"/>
              </a:spcAft>
              <a:buSzPts val="1800"/>
              <a:buChar char="●"/>
            </a:pPr>
            <a:r>
              <a:rPr lang="en"/>
              <a:t>Service monitoring</a:t>
            </a:r>
            <a:endParaRPr/>
          </a:p>
          <a:p>
            <a:pPr marL="457200" lvl="0" indent="-342900" algn="l" rtl="0">
              <a:spcBef>
                <a:spcPts val="0"/>
              </a:spcBef>
              <a:spcAft>
                <a:spcPts val="0"/>
              </a:spcAft>
              <a:buSzPts val="1800"/>
              <a:buChar char="●"/>
            </a:pPr>
            <a:r>
              <a:rPr lang="en"/>
              <a:t>Failure detection and automatic failover</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marR="0" lvl="0" indent="0" algn="l" rtl="0">
              <a:lnSpc>
                <a:spcPct val="100000"/>
              </a:lnSpc>
              <a:spcBef>
                <a:spcPts val="0"/>
              </a:spcBef>
              <a:spcAft>
                <a:spcPts val="0"/>
              </a:spcAft>
              <a:buNone/>
            </a:pPr>
            <a:r>
              <a:rPr lang="en"/>
              <a:t>Portability and Interoperability </a:t>
            </a:r>
            <a:endParaRPr/>
          </a:p>
        </p:txBody>
      </p:sp>
      <p:sp>
        <p:nvSpPr>
          <p:cNvPr id="134" name="Google Shape;134;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39725" algn="l" rtl="0">
              <a:lnSpc>
                <a:spcPct val="120434"/>
              </a:lnSpc>
              <a:spcBef>
                <a:spcPts val="1200"/>
              </a:spcBef>
              <a:spcAft>
                <a:spcPts val="0"/>
              </a:spcAft>
              <a:buClr>
                <a:srgbClr val="2F2F2F"/>
              </a:buClr>
              <a:buSzPts val="1750"/>
              <a:buChar char="●"/>
            </a:pPr>
            <a:r>
              <a:rPr lang="en" sz="1750" i="1">
                <a:solidFill>
                  <a:srgbClr val="2F2F2F"/>
                </a:solidFill>
                <a:highlight>
                  <a:schemeClr val="lt1"/>
                </a:highlight>
              </a:rPr>
              <a:t>Data portability</a:t>
            </a:r>
            <a:r>
              <a:rPr lang="en" sz="1750">
                <a:solidFill>
                  <a:srgbClr val="2F2F2F"/>
                </a:solidFill>
                <a:highlight>
                  <a:schemeClr val="lt1"/>
                </a:highlight>
              </a:rPr>
              <a:t> means </a:t>
            </a:r>
            <a:r>
              <a:rPr lang="en" sz="2000">
                <a:solidFill>
                  <a:srgbClr val="4F6128"/>
                </a:solidFill>
                <a:latin typeface="Cambria"/>
                <a:ea typeface="Cambria"/>
                <a:cs typeface="Cambria"/>
                <a:sym typeface="Cambria"/>
              </a:rPr>
              <a:t>the ability to move data (files, documents, database tables, etc.) from one cloud system to another, and have that data usable in the other system.</a:t>
            </a:r>
            <a:endParaRPr sz="1750">
              <a:solidFill>
                <a:srgbClr val="2F2F2F"/>
              </a:solidFill>
              <a:highlight>
                <a:schemeClr val="lt1"/>
              </a:highlight>
            </a:endParaRPr>
          </a:p>
          <a:p>
            <a:pPr marL="457200" lvl="0" indent="-339725" algn="l" rtl="0">
              <a:lnSpc>
                <a:spcPct val="120434"/>
              </a:lnSpc>
              <a:spcBef>
                <a:spcPts val="0"/>
              </a:spcBef>
              <a:spcAft>
                <a:spcPts val="0"/>
              </a:spcAft>
              <a:buClr>
                <a:srgbClr val="2F2F2F"/>
              </a:buClr>
              <a:buSzPts val="1750"/>
              <a:buChar char="●"/>
            </a:pPr>
            <a:r>
              <a:rPr lang="en" sz="1750" i="1">
                <a:solidFill>
                  <a:srgbClr val="2F2F2F"/>
                </a:solidFill>
                <a:highlight>
                  <a:schemeClr val="lt1"/>
                </a:highlight>
              </a:rPr>
              <a:t>Application Portability</a:t>
            </a:r>
            <a:r>
              <a:rPr lang="en" sz="1750">
                <a:solidFill>
                  <a:srgbClr val="2F2F2F"/>
                </a:solidFill>
                <a:highlight>
                  <a:schemeClr val="lt1"/>
                </a:highlight>
              </a:rPr>
              <a:t> means </a:t>
            </a:r>
            <a:r>
              <a:rPr lang="en" sz="2000">
                <a:solidFill>
                  <a:srgbClr val="4F6128"/>
                </a:solidFill>
                <a:latin typeface="Cambria"/>
                <a:ea typeface="Cambria"/>
                <a:cs typeface="Cambria"/>
                <a:sym typeface="Cambria"/>
              </a:rPr>
              <a:t>the ability to move executable software from one cloud system to another, and be able to run it correctly in the destination system.</a:t>
            </a:r>
            <a:endParaRPr sz="1750">
              <a:solidFill>
                <a:srgbClr val="2F2F2F"/>
              </a:solidFill>
              <a:highlight>
                <a:schemeClr val="lt1"/>
              </a:highlight>
            </a:endParaRPr>
          </a:p>
          <a:p>
            <a:pPr marL="457200" lvl="0" indent="-339725" algn="l" rtl="0">
              <a:lnSpc>
                <a:spcPct val="120434"/>
              </a:lnSpc>
              <a:spcBef>
                <a:spcPts val="0"/>
              </a:spcBef>
              <a:spcAft>
                <a:spcPts val="0"/>
              </a:spcAft>
              <a:buClr>
                <a:srgbClr val="2F2F2F"/>
              </a:buClr>
              <a:buSzPts val="1750"/>
              <a:buChar char="●"/>
            </a:pPr>
            <a:r>
              <a:rPr lang="en" sz="1750" i="1">
                <a:solidFill>
                  <a:srgbClr val="2F2F2F"/>
                </a:solidFill>
                <a:highlight>
                  <a:schemeClr val="lt1"/>
                </a:highlight>
              </a:rPr>
              <a:t>Interoperability</a:t>
            </a:r>
            <a:r>
              <a:rPr lang="en" sz="1750">
                <a:solidFill>
                  <a:srgbClr val="2F2F2F"/>
                </a:solidFill>
                <a:highlight>
                  <a:schemeClr val="lt1"/>
                </a:highlight>
              </a:rPr>
              <a:t> means </a:t>
            </a:r>
            <a:r>
              <a:rPr lang="en" sz="2000">
                <a:solidFill>
                  <a:srgbClr val="4F6128"/>
                </a:solidFill>
                <a:latin typeface="Cambria"/>
                <a:ea typeface="Cambria"/>
                <a:cs typeface="Cambria"/>
                <a:sym typeface="Cambria"/>
              </a:rPr>
              <a:t>the ability of two cloud systems to talk to another, i.e. to exchange messages and information in a way that both can understand. (one client can work with two clouds)</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Vendor Lock-in Problem</a:t>
            </a:r>
            <a:endParaRPr/>
          </a:p>
        </p:txBody>
      </p:sp>
      <p:sp>
        <p:nvSpPr>
          <p:cNvPr id="140" name="Google Shape;140;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Common in Cloud</a:t>
            </a:r>
            <a:endParaRPr/>
          </a:p>
        </p:txBody>
      </p:sp>
      <p:pic>
        <p:nvPicPr>
          <p:cNvPr id="141" name="Google Shape;141;p26"/>
          <p:cNvPicPr preferRelativeResize="0"/>
          <p:nvPr/>
        </p:nvPicPr>
        <p:blipFill>
          <a:blip r:embed="rId3">
            <a:alphaModFix/>
          </a:blip>
          <a:stretch>
            <a:fillRect/>
          </a:stretch>
        </p:blipFill>
        <p:spPr>
          <a:xfrm>
            <a:off x="2285950" y="1533651"/>
            <a:ext cx="6858051" cy="36098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27"/>
          <p:cNvSpPr txBox="1"/>
          <p:nvPr/>
        </p:nvSpPr>
        <p:spPr>
          <a:xfrm>
            <a:off x="729450" y="569800"/>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Properties that make edge different</a:t>
            </a:r>
            <a:endParaRPr sz="2600" b="1">
              <a:solidFill>
                <a:srgbClr val="00274C"/>
              </a:solidFill>
              <a:latin typeface="Raleway"/>
              <a:ea typeface="Raleway"/>
              <a:cs typeface="Raleway"/>
              <a:sym typeface="Raleway"/>
            </a:endParaRPr>
          </a:p>
        </p:txBody>
      </p:sp>
      <p:sp>
        <p:nvSpPr>
          <p:cNvPr id="147" name="Google Shape;147;p27"/>
          <p:cNvSpPr txBox="1"/>
          <p:nvPr/>
        </p:nvSpPr>
        <p:spPr>
          <a:xfrm>
            <a:off x="729450" y="1326450"/>
            <a:ext cx="7688700" cy="3423300"/>
          </a:xfrm>
          <a:prstGeom prst="rect">
            <a:avLst/>
          </a:prstGeom>
          <a:noFill/>
          <a:ln>
            <a:noFill/>
          </a:ln>
        </p:spPr>
        <p:txBody>
          <a:bodyPr spcFirstLastPara="1" wrap="square" lIns="91425" tIns="91425" rIns="91425" bIns="91425" anchor="t" anchorCtr="0">
            <a:normAutofit/>
          </a:bodyPr>
          <a:lstStyle/>
          <a:p>
            <a:pPr marL="457200" marR="215900" lvl="0" indent="-311150" algn="l" rtl="0">
              <a:lnSpc>
                <a:spcPct val="160000"/>
              </a:lnSpc>
              <a:spcBef>
                <a:spcPts val="0"/>
              </a:spcBef>
              <a:spcAft>
                <a:spcPts val="0"/>
              </a:spcAft>
              <a:buClr>
                <a:srgbClr val="595959"/>
              </a:buClr>
              <a:buSzPts val="1300"/>
              <a:buFont typeface="Lato"/>
              <a:buAutoNum type="arabicPeriod"/>
            </a:pPr>
            <a:r>
              <a:rPr lang="en" sz="1300" b="1">
                <a:solidFill>
                  <a:srgbClr val="595959"/>
                </a:solidFill>
                <a:latin typeface="Lato"/>
                <a:ea typeface="Lato"/>
                <a:cs typeface="Lato"/>
                <a:sym typeface="Lato"/>
              </a:rPr>
              <a:t>Coverage</a:t>
            </a:r>
            <a:endParaRPr sz="1300" b="1">
              <a:solidFill>
                <a:srgbClr val="595959"/>
              </a:solidFill>
              <a:latin typeface="Lato"/>
              <a:ea typeface="Lato"/>
              <a:cs typeface="Lato"/>
              <a:sym typeface="Lato"/>
            </a:endParaRPr>
          </a:p>
          <a:p>
            <a:pPr marL="914400" marR="215900" lvl="1" indent="-311150" algn="l" rtl="0">
              <a:lnSpc>
                <a:spcPct val="160000"/>
              </a:lnSpc>
              <a:spcBef>
                <a:spcPts val="0"/>
              </a:spcBef>
              <a:spcAft>
                <a:spcPts val="0"/>
              </a:spcAft>
              <a:buClr>
                <a:srgbClr val="595959"/>
              </a:buClr>
              <a:buSzPts val="1300"/>
              <a:buFont typeface="Lato"/>
              <a:buChar char="○"/>
            </a:pPr>
            <a:r>
              <a:rPr lang="en" sz="1300" b="1">
                <a:solidFill>
                  <a:srgbClr val="595959"/>
                </a:solidFill>
                <a:latin typeface="Lato"/>
                <a:ea typeface="Lato"/>
                <a:cs typeface="Lato"/>
                <a:sym typeface="Lato"/>
              </a:rPr>
              <a:t>Cloud</a:t>
            </a:r>
            <a:r>
              <a:rPr lang="en" sz="1300">
                <a:solidFill>
                  <a:srgbClr val="595959"/>
                </a:solidFill>
                <a:latin typeface="Lato"/>
                <a:ea typeface="Lato"/>
                <a:cs typeface="Lato"/>
                <a:sym typeface="Lato"/>
              </a:rPr>
              <a:t> - indefinite resources, multi-tenant support, more users</a:t>
            </a:r>
            <a:r>
              <a:rPr lang="en" sz="1300">
                <a:solidFill>
                  <a:schemeClr val="accent1"/>
                </a:solidFill>
                <a:latin typeface="Lato"/>
                <a:ea typeface="Lato"/>
                <a:cs typeface="Lato"/>
                <a:sym typeface="Lato"/>
              </a:rPr>
              <a:t>, </a:t>
            </a:r>
            <a:r>
              <a:rPr lang="en" sz="1300">
                <a:solidFill>
                  <a:srgbClr val="595959"/>
                </a:solidFill>
                <a:latin typeface="Lato"/>
                <a:ea typeface="Lato"/>
                <a:cs typeface="Lato"/>
                <a:sym typeface="Lato"/>
              </a:rPr>
              <a:t>service models =&gt; large geographical coverage</a:t>
            </a:r>
            <a:endParaRPr sz="1300">
              <a:solidFill>
                <a:srgbClr val="595959"/>
              </a:solidFill>
              <a:latin typeface="Lato"/>
              <a:ea typeface="Lato"/>
              <a:cs typeface="Lato"/>
              <a:sym typeface="Lato"/>
            </a:endParaRPr>
          </a:p>
          <a:p>
            <a:pPr marL="914400" marR="215900" lvl="1" indent="-311150" algn="l" rtl="0">
              <a:lnSpc>
                <a:spcPct val="160000"/>
              </a:lnSpc>
              <a:spcBef>
                <a:spcPts val="0"/>
              </a:spcBef>
              <a:spcAft>
                <a:spcPts val="0"/>
              </a:spcAft>
              <a:buClr>
                <a:srgbClr val="595959"/>
              </a:buClr>
              <a:buSzPts val="1300"/>
              <a:buFont typeface="Lato"/>
              <a:buChar char="○"/>
            </a:pPr>
            <a:r>
              <a:rPr lang="en" sz="1300" b="1">
                <a:solidFill>
                  <a:srgbClr val="595959"/>
                </a:solidFill>
                <a:latin typeface="Lato"/>
                <a:ea typeface="Lato"/>
                <a:cs typeface="Lato"/>
                <a:sym typeface="Lato"/>
              </a:rPr>
              <a:t>Edge</a:t>
            </a:r>
            <a:r>
              <a:rPr lang="en" sz="1300">
                <a:solidFill>
                  <a:srgbClr val="595959"/>
                </a:solidFill>
                <a:latin typeface="Lato"/>
                <a:ea typeface="Lato"/>
                <a:cs typeface="Lato"/>
                <a:sym typeface="Lato"/>
              </a:rPr>
              <a:t> - limited resources, less users at the edge, lack of multi-tenant support and standard service models =&gt; small geographical coverage</a:t>
            </a:r>
            <a:endParaRPr sz="1300">
              <a:solidFill>
                <a:srgbClr val="595959"/>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8"/>
          <p:cNvSpPr txBox="1"/>
          <p:nvPr/>
        </p:nvSpPr>
        <p:spPr>
          <a:xfrm>
            <a:off x="729450" y="569800"/>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Properties that make edge different</a:t>
            </a:r>
            <a:endParaRPr sz="2600" b="1">
              <a:solidFill>
                <a:srgbClr val="00274C"/>
              </a:solidFill>
              <a:latin typeface="Raleway"/>
              <a:ea typeface="Raleway"/>
              <a:cs typeface="Raleway"/>
              <a:sym typeface="Raleway"/>
            </a:endParaRPr>
          </a:p>
        </p:txBody>
      </p:sp>
      <p:sp>
        <p:nvSpPr>
          <p:cNvPr id="153" name="Google Shape;153;p28"/>
          <p:cNvSpPr txBox="1"/>
          <p:nvPr/>
        </p:nvSpPr>
        <p:spPr>
          <a:xfrm>
            <a:off x="729450" y="1326450"/>
            <a:ext cx="7688700" cy="3423300"/>
          </a:xfrm>
          <a:prstGeom prst="rect">
            <a:avLst/>
          </a:prstGeom>
          <a:noFill/>
          <a:ln>
            <a:noFill/>
          </a:ln>
        </p:spPr>
        <p:txBody>
          <a:bodyPr spcFirstLastPara="1" wrap="square" lIns="91425" tIns="91425" rIns="91425" bIns="91425" anchor="t" anchorCtr="0">
            <a:normAutofit/>
          </a:bodyPr>
          <a:lstStyle/>
          <a:p>
            <a:pPr marL="457200" marR="215900" lvl="0" indent="-311150" algn="l" rtl="0">
              <a:lnSpc>
                <a:spcPct val="160000"/>
              </a:lnSpc>
              <a:spcBef>
                <a:spcPts val="0"/>
              </a:spcBef>
              <a:spcAft>
                <a:spcPts val="0"/>
              </a:spcAft>
              <a:buClr>
                <a:srgbClr val="595959"/>
              </a:buClr>
              <a:buSzPts val="1300"/>
              <a:buFont typeface="Lato"/>
              <a:buAutoNum type="arabicPeriod"/>
            </a:pPr>
            <a:r>
              <a:rPr lang="en" sz="1300" b="1">
                <a:solidFill>
                  <a:srgbClr val="595959"/>
                </a:solidFill>
                <a:latin typeface="Lato"/>
                <a:ea typeface="Lato"/>
                <a:cs typeface="Lato"/>
                <a:sym typeface="Lato"/>
              </a:rPr>
              <a:t>Coverage</a:t>
            </a:r>
            <a:endParaRPr sz="1300" b="1">
              <a:solidFill>
                <a:srgbClr val="595959"/>
              </a:solidFill>
              <a:latin typeface="Lato"/>
              <a:ea typeface="Lato"/>
              <a:cs typeface="Lato"/>
              <a:sym typeface="Lato"/>
            </a:endParaRPr>
          </a:p>
        </p:txBody>
      </p:sp>
      <p:pic>
        <p:nvPicPr>
          <p:cNvPr id="154" name="Google Shape;154;p28"/>
          <p:cNvPicPr preferRelativeResize="0"/>
          <p:nvPr/>
        </p:nvPicPr>
        <p:blipFill>
          <a:blip r:embed="rId3">
            <a:alphaModFix/>
          </a:blip>
          <a:stretch>
            <a:fillRect/>
          </a:stretch>
        </p:blipFill>
        <p:spPr>
          <a:xfrm>
            <a:off x="2362800" y="1818672"/>
            <a:ext cx="6622325" cy="3198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9"/>
          <p:cNvSpPr txBox="1"/>
          <p:nvPr/>
        </p:nvSpPr>
        <p:spPr>
          <a:xfrm>
            <a:off x="729450" y="569800"/>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Properties that make edge different</a:t>
            </a:r>
            <a:endParaRPr sz="2600" b="1">
              <a:solidFill>
                <a:srgbClr val="00274C"/>
              </a:solidFill>
              <a:latin typeface="Raleway"/>
              <a:ea typeface="Raleway"/>
              <a:cs typeface="Raleway"/>
              <a:sym typeface="Raleway"/>
            </a:endParaRPr>
          </a:p>
        </p:txBody>
      </p:sp>
      <p:sp>
        <p:nvSpPr>
          <p:cNvPr id="160" name="Google Shape;160;p29"/>
          <p:cNvSpPr txBox="1"/>
          <p:nvPr/>
        </p:nvSpPr>
        <p:spPr>
          <a:xfrm>
            <a:off x="523075" y="1318525"/>
            <a:ext cx="7688700" cy="3423300"/>
          </a:xfrm>
          <a:prstGeom prst="rect">
            <a:avLst/>
          </a:prstGeom>
          <a:noFill/>
          <a:ln>
            <a:noFill/>
          </a:ln>
        </p:spPr>
        <p:txBody>
          <a:bodyPr spcFirstLastPara="1" wrap="square" lIns="91425" tIns="91425" rIns="91425" bIns="91425" anchor="t" anchorCtr="0">
            <a:normAutofit/>
          </a:bodyPr>
          <a:lstStyle/>
          <a:p>
            <a:pPr marL="457200" marR="215900" lvl="0" indent="-311150" algn="l" rtl="0">
              <a:lnSpc>
                <a:spcPct val="160000"/>
              </a:lnSpc>
              <a:spcBef>
                <a:spcPts val="0"/>
              </a:spcBef>
              <a:spcAft>
                <a:spcPts val="0"/>
              </a:spcAft>
              <a:buClr>
                <a:schemeClr val="dk2"/>
              </a:buClr>
              <a:buSzPts val="1300"/>
              <a:buFont typeface="Lato"/>
              <a:buAutoNum type="arabicPeriod" startAt="2"/>
            </a:pPr>
            <a:r>
              <a:rPr lang="en" sz="1300" b="1">
                <a:solidFill>
                  <a:schemeClr val="dk2"/>
                </a:solidFill>
                <a:latin typeface="Lato"/>
                <a:ea typeface="Lato"/>
                <a:cs typeface="Lato"/>
                <a:sym typeface="Lato"/>
              </a:rPr>
              <a:t>Multilayered architecture</a:t>
            </a:r>
            <a:br>
              <a:rPr lang="en" sz="1300" b="1">
                <a:solidFill>
                  <a:schemeClr val="dk2"/>
                </a:solidFill>
                <a:latin typeface="Lato"/>
                <a:ea typeface="Lato"/>
                <a:cs typeface="Lato"/>
                <a:sym typeface="Lato"/>
              </a:rPr>
            </a:br>
            <a:br>
              <a:rPr lang="en" sz="1300" b="1">
                <a:solidFill>
                  <a:schemeClr val="dk2"/>
                </a:solidFill>
                <a:latin typeface="Lato"/>
                <a:ea typeface="Lato"/>
                <a:cs typeface="Lato"/>
                <a:sym typeface="Lato"/>
              </a:rPr>
            </a:br>
            <a:r>
              <a:rPr lang="en" sz="1300" b="1">
                <a:solidFill>
                  <a:schemeClr val="dk2"/>
                </a:solidFill>
                <a:latin typeface="Lato"/>
                <a:ea typeface="Lato"/>
                <a:cs typeface="Lato"/>
                <a:sym typeface="Lato"/>
              </a:rPr>
              <a:t>Cloud </a:t>
            </a:r>
            <a:r>
              <a:rPr lang="en" sz="1300">
                <a:solidFill>
                  <a:schemeClr val="dk2"/>
                </a:solidFill>
                <a:latin typeface="Lato"/>
                <a:ea typeface="Lato"/>
                <a:cs typeface="Lato"/>
                <a:sym typeface="Lato"/>
              </a:rPr>
              <a:t> - single layered, 3 standard </a:t>
            </a:r>
            <a:br>
              <a:rPr lang="en" sz="1300">
                <a:solidFill>
                  <a:schemeClr val="dk2"/>
                </a:solidFill>
                <a:latin typeface="Lato"/>
                <a:ea typeface="Lato"/>
                <a:cs typeface="Lato"/>
                <a:sym typeface="Lato"/>
              </a:rPr>
            </a:br>
            <a:r>
              <a:rPr lang="en" sz="1300">
                <a:solidFill>
                  <a:schemeClr val="dk2"/>
                </a:solidFill>
                <a:latin typeface="Lato"/>
                <a:ea typeface="Lato"/>
                <a:cs typeface="Lato"/>
                <a:sym typeface="Lato"/>
              </a:rPr>
              <a:t>service models (IaaS, PaaS, SaaS)</a:t>
            </a:r>
            <a:br>
              <a:rPr lang="en" sz="1300">
                <a:solidFill>
                  <a:schemeClr val="dk2"/>
                </a:solidFill>
                <a:latin typeface="Lato"/>
                <a:ea typeface="Lato"/>
                <a:cs typeface="Lato"/>
                <a:sym typeface="Lato"/>
              </a:rPr>
            </a:br>
            <a:br>
              <a:rPr lang="en" sz="1300">
                <a:solidFill>
                  <a:schemeClr val="dk2"/>
                </a:solidFill>
                <a:latin typeface="Lato"/>
                <a:ea typeface="Lato"/>
                <a:cs typeface="Lato"/>
                <a:sym typeface="Lato"/>
              </a:rPr>
            </a:br>
            <a:r>
              <a:rPr lang="en" sz="1300" b="1">
                <a:solidFill>
                  <a:schemeClr val="dk2"/>
                </a:solidFill>
                <a:latin typeface="Lato"/>
                <a:ea typeface="Lato"/>
                <a:cs typeface="Lato"/>
                <a:sym typeface="Lato"/>
              </a:rPr>
              <a:t>Edge</a:t>
            </a:r>
            <a:r>
              <a:rPr lang="en" sz="1300">
                <a:solidFill>
                  <a:schemeClr val="dk2"/>
                </a:solidFill>
                <a:latin typeface="Lato"/>
                <a:ea typeface="Lato"/>
                <a:cs typeface="Lato"/>
                <a:sym typeface="Lato"/>
              </a:rPr>
              <a:t> - multilayered (Mist, Edge, Fog, Cloud), </a:t>
            </a:r>
            <a:br>
              <a:rPr lang="en" sz="1300">
                <a:solidFill>
                  <a:schemeClr val="dk2"/>
                </a:solidFill>
                <a:latin typeface="Lato"/>
                <a:ea typeface="Lato"/>
                <a:cs typeface="Lato"/>
                <a:sym typeface="Lato"/>
              </a:rPr>
            </a:br>
            <a:r>
              <a:rPr lang="en" sz="1300">
                <a:solidFill>
                  <a:schemeClr val="dk2"/>
                </a:solidFill>
                <a:latin typeface="Lato"/>
                <a:ea typeface="Lato"/>
                <a:cs typeface="Lato"/>
                <a:sym typeface="Lato"/>
              </a:rPr>
              <a:t>no standard service models</a:t>
            </a:r>
            <a:endParaRPr sz="1300">
              <a:solidFill>
                <a:srgbClr val="595959"/>
              </a:solidFill>
              <a:latin typeface="Lato"/>
              <a:ea typeface="Lato"/>
              <a:cs typeface="Lato"/>
              <a:sym typeface="Lato"/>
            </a:endParaRPr>
          </a:p>
        </p:txBody>
      </p:sp>
      <p:pic>
        <p:nvPicPr>
          <p:cNvPr id="161" name="Google Shape;161;p29"/>
          <p:cNvPicPr preferRelativeResize="0"/>
          <p:nvPr/>
        </p:nvPicPr>
        <p:blipFill>
          <a:blip r:embed="rId3">
            <a:alphaModFix/>
          </a:blip>
          <a:stretch>
            <a:fillRect/>
          </a:stretch>
        </p:blipFill>
        <p:spPr>
          <a:xfrm>
            <a:off x="4206488" y="1250400"/>
            <a:ext cx="4985126" cy="3104601"/>
          </a:xfrm>
          <a:prstGeom prst="rect">
            <a:avLst/>
          </a:prstGeom>
          <a:noFill/>
          <a:ln>
            <a:noFill/>
          </a:ln>
        </p:spPr>
      </p:pic>
      <p:sp>
        <p:nvSpPr>
          <p:cNvPr id="162" name="Google Shape;162;p29"/>
          <p:cNvSpPr txBox="1"/>
          <p:nvPr/>
        </p:nvSpPr>
        <p:spPr>
          <a:xfrm>
            <a:off x="5985475" y="4645875"/>
            <a:ext cx="22263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a:t>Fig. Multilayered Architecture</a:t>
            </a:r>
            <a:endParaRPr sz="12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0"/>
          <p:cNvSpPr txBox="1"/>
          <p:nvPr/>
        </p:nvSpPr>
        <p:spPr>
          <a:xfrm>
            <a:off x="729450" y="569800"/>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Properties that make edge different</a:t>
            </a:r>
            <a:endParaRPr sz="2600" b="1">
              <a:solidFill>
                <a:srgbClr val="00274C"/>
              </a:solidFill>
              <a:latin typeface="Raleway"/>
              <a:ea typeface="Raleway"/>
              <a:cs typeface="Raleway"/>
              <a:sym typeface="Raleway"/>
            </a:endParaRPr>
          </a:p>
        </p:txBody>
      </p:sp>
      <p:sp>
        <p:nvSpPr>
          <p:cNvPr id="168" name="Google Shape;168;p30"/>
          <p:cNvSpPr txBox="1"/>
          <p:nvPr/>
        </p:nvSpPr>
        <p:spPr>
          <a:xfrm>
            <a:off x="729450" y="1326450"/>
            <a:ext cx="7688700" cy="3423300"/>
          </a:xfrm>
          <a:prstGeom prst="rect">
            <a:avLst/>
          </a:prstGeom>
          <a:noFill/>
          <a:ln>
            <a:noFill/>
          </a:ln>
        </p:spPr>
        <p:txBody>
          <a:bodyPr spcFirstLastPara="1" wrap="square" lIns="91425" tIns="91425" rIns="91425" bIns="91425" anchor="t" anchorCtr="0">
            <a:normAutofit/>
          </a:bodyPr>
          <a:lstStyle/>
          <a:p>
            <a:pPr marL="457200" marR="215900" lvl="0" indent="-311150" algn="l" rtl="0">
              <a:lnSpc>
                <a:spcPct val="160000"/>
              </a:lnSpc>
              <a:spcBef>
                <a:spcPts val="0"/>
              </a:spcBef>
              <a:spcAft>
                <a:spcPts val="0"/>
              </a:spcAft>
              <a:buClr>
                <a:srgbClr val="595959"/>
              </a:buClr>
              <a:buSzPts val="1300"/>
              <a:buFont typeface="Lato"/>
              <a:buAutoNum type="arabicPeriod" startAt="3"/>
            </a:pPr>
            <a:r>
              <a:rPr lang="en" sz="1300" b="1">
                <a:solidFill>
                  <a:srgbClr val="595959"/>
                </a:solidFill>
                <a:latin typeface="Lato"/>
                <a:ea typeface="Lato"/>
                <a:cs typeface="Lato"/>
                <a:sym typeface="Lato"/>
              </a:rPr>
              <a:t>Device Context</a:t>
            </a:r>
            <a:endParaRPr sz="1300" b="1">
              <a:solidFill>
                <a:srgbClr val="595959"/>
              </a:solidFill>
              <a:latin typeface="Lato"/>
              <a:ea typeface="Lato"/>
              <a:cs typeface="Lato"/>
              <a:sym typeface="Lato"/>
            </a:endParaRPr>
          </a:p>
          <a:p>
            <a:pPr marL="914400" marR="215900" lvl="1" indent="-311150" algn="l" rtl="0">
              <a:lnSpc>
                <a:spcPct val="160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Represents devices’ location, environmental information, user’s information, device information (computation power, energy consumption)</a:t>
            </a:r>
            <a:endParaRPr sz="1300">
              <a:solidFill>
                <a:srgbClr val="595959"/>
              </a:solidFill>
              <a:latin typeface="Lato"/>
              <a:ea typeface="Lato"/>
              <a:cs typeface="Lato"/>
              <a:sym typeface="Lato"/>
            </a:endParaRPr>
          </a:p>
          <a:p>
            <a:pPr marL="0" marR="215900" lvl="0" indent="0" algn="l" rtl="0">
              <a:lnSpc>
                <a:spcPct val="160000"/>
              </a:lnSpc>
              <a:spcBef>
                <a:spcPts val="5000"/>
              </a:spcBef>
              <a:spcAft>
                <a:spcPts val="5000"/>
              </a:spcAft>
              <a:buNone/>
            </a:pPr>
            <a:endParaRPr sz="1300">
              <a:solidFill>
                <a:srgbClr val="595959"/>
              </a:solidFill>
              <a:latin typeface="Lato"/>
              <a:ea typeface="Lato"/>
              <a:cs typeface="Lato"/>
              <a:sym typeface="Lato"/>
            </a:endParaRPr>
          </a:p>
        </p:txBody>
      </p:sp>
      <p:pic>
        <p:nvPicPr>
          <p:cNvPr id="169" name="Google Shape;169;p30"/>
          <p:cNvPicPr preferRelativeResize="0"/>
          <p:nvPr/>
        </p:nvPicPr>
        <p:blipFill>
          <a:blip r:embed="rId3">
            <a:alphaModFix/>
          </a:blip>
          <a:stretch>
            <a:fillRect/>
          </a:stretch>
        </p:blipFill>
        <p:spPr>
          <a:xfrm>
            <a:off x="5251250" y="2388100"/>
            <a:ext cx="3686601" cy="2723751"/>
          </a:xfrm>
          <a:prstGeom prst="rect">
            <a:avLst/>
          </a:prstGeom>
          <a:noFill/>
          <a:ln>
            <a:noFill/>
          </a:ln>
        </p:spPr>
      </p:pic>
      <p:pic>
        <p:nvPicPr>
          <p:cNvPr id="170" name="Google Shape;170;p30"/>
          <p:cNvPicPr preferRelativeResize="0"/>
          <p:nvPr/>
        </p:nvPicPr>
        <p:blipFill>
          <a:blip r:embed="rId4">
            <a:alphaModFix/>
          </a:blip>
          <a:stretch>
            <a:fillRect/>
          </a:stretch>
        </p:blipFill>
        <p:spPr>
          <a:xfrm>
            <a:off x="650875" y="2595225"/>
            <a:ext cx="4367105" cy="2309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1"/>
          <p:cNvSpPr txBox="1"/>
          <p:nvPr/>
        </p:nvSpPr>
        <p:spPr>
          <a:xfrm>
            <a:off x="729450" y="569800"/>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Properties that make edge different</a:t>
            </a:r>
            <a:endParaRPr sz="2600" b="1">
              <a:solidFill>
                <a:srgbClr val="00274C"/>
              </a:solidFill>
              <a:latin typeface="Raleway"/>
              <a:ea typeface="Raleway"/>
              <a:cs typeface="Raleway"/>
              <a:sym typeface="Raleway"/>
            </a:endParaRPr>
          </a:p>
        </p:txBody>
      </p:sp>
      <p:sp>
        <p:nvSpPr>
          <p:cNvPr id="176" name="Google Shape;176;p31"/>
          <p:cNvSpPr txBox="1"/>
          <p:nvPr/>
        </p:nvSpPr>
        <p:spPr>
          <a:xfrm>
            <a:off x="729450" y="1326450"/>
            <a:ext cx="7688700" cy="3423300"/>
          </a:xfrm>
          <a:prstGeom prst="rect">
            <a:avLst/>
          </a:prstGeom>
          <a:noFill/>
          <a:ln>
            <a:noFill/>
          </a:ln>
        </p:spPr>
        <p:txBody>
          <a:bodyPr spcFirstLastPara="1" wrap="square" lIns="91425" tIns="91425" rIns="91425" bIns="91425" anchor="t" anchorCtr="0">
            <a:normAutofit/>
          </a:bodyPr>
          <a:lstStyle/>
          <a:p>
            <a:pPr marL="457200" marR="215900" lvl="0" indent="-311150" algn="l" rtl="0">
              <a:lnSpc>
                <a:spcPct val="160000"/>
              </a:lnSpc>
              <a:spcBef>
                <a:spcPts val="0"/>
              </a:spcBef>
              <a:spcAft>
                <a:spcPts val="0"/>
              </a:spcAft>
              <a:buClr>
                <a:srgbClr val="595959"/>
              </a:buClr>
              <a:buSzPts val="1300"/>
              <a:buFont typeface="Lato"/>
              <a:buAutoNum type="arabicPeriod" startAt="4"/>
            </a:pPr>
            <a:r>
              <a:rPr lang="en" sz="1300" b="1">
                <a:solidFill>
                  <a:srgbClr val="595959"/>
                </a:solidFill>
                <a:latin typeface="Lato"/>
                <a:ea typeface="Lato"/>
                <a:cs typeface="Lato"/>
                <a:sym typeface="Lato"/>
              </a:rPr>
              <a:t>Resource heterogeneity</a:t>
            </a:r>
            <a:endParaRPr sz="1300" b="1">
              <a:solidFill>
                <a:srgbClr val="595959"/>
              </a:solidFill>
              <a:latin typeface="Lato"/>
              <a:ea typeface="Lato"/>
              <a:cs typeface="Lato"/>
              <a:sym typeface="Lato"/>
            </a:endParaRPr>
          </a:p>
          <a:p>
            <a:pPr marL="914400" marR="215900" lvl="1" indent="-311150" algn="l" rtl="0">
              <a:lnSpc>
                <a:spcPct val="160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Represents distinct hardware characteristics such as CPU, processors, memory, network, etc., and their underlying OS, software stack, and programming models</a:t>
            </a:r>
            <a:endParaRPr sz="1300">
              <a:solidFill>
                <a:srgbClr val="595959"/>
              </a:solidFill>
              <a:latin typeface="Lato"/>
              <a:ea typeface="Lato"/>
              <a:cs typeface="Lato"/>
              <a:sym typeface="Lato"/>
            </a:endParaRPr>
          </a:p>
          <a:p>
            <a:pPr marL="914400" marR="215900" lvl="1" indent="-311150" algn="l" rtl="0">
              <a:lnSpc>
                <a:spcPct val="160000"/>
              </a:lnSpc>
              <a:spcBef>
                <a:spcPts val="0"/>
              </a:spcBef>
              <a:spcAft>
                <a:spcPts val="0"/>
              </a:spcAft>
              <a:buClr>
                <a:srgbClr val="595959"/>
              </a:buClr>
              <a:buSzPts val="1300"/>
              <a:buFont typeface="Lato"/>
              <a:buChar char="○"/>
            </a:pPr>
            <a:r>
              <a:rPr lang="en" sz="1300" b="1">
                <a:solidFill>
                  <a:srgbClr val="595959"/>
                </a:solidFill>
                <a:latin typeface="Lato"/>
                <a:ea typeface="Lato"/>
                <a:cs typeface="Lato"/>
                <a:sym typeface="Lato"/>
              </a:rPr>
              <a:t>Cloud </a:t>
            </a:r>
            <a:r>
              <a:rPr lang="en" sz="1300">
                <a:solidFill>
                  <a:srgbClr val="595959"/>
                </a:solidFill>
                <a:latin typeface="Lato"/>
                <a:ea typeface="Lato"/>
                <a:cs typeface="Lato"/>
                <a:sym typeface="Lato"/>
              </a:rPr>
              <a:t> - similar hardware specifications and runtime environments, e.g. centralized cloud servers (Amazon EC2 instances of various sizes and types such as t2.micro, t3.micro, etc. running Ubuntu)</a:t>
            </a:r>
            <a:endParaRPr sz="1300">
              <a:solidFill>
                <a:srgbClr val="595959"/>
              </a:solidFill>
              <a:latin typeface="Lato"/>
              <a:ea typeface="Lato"/>
              <a:cs typeface="Lato"/>
              <a:sym typeface="Lato"/>
            </a:endParaRPr>
          </a:p>
          <a:p>
            <a:pPr marL="914400" marR="215900" lvl="1" indent="-311150" algn="l" rtl="0">
              <a:lnSpc>
                <a:spcPct val="160000"/>
              </a:lnSpc>
              <a:spcBef>
                <a:spcPts val="0"/>
              </a:spcBef>
              <a:spcAft>
                <a:spcPts val="0"/>
              </a:spcAft>
              <a:buClr>
                <a:srgbClr val="595959"/>
              </a:buClr>
              <a:buSzPts val="1300"/>
              <a:buFont typeface="Lato"/>
              <a:buChar char="○"/>
            </a:pPr>
            <a:r>
              <a:rPr lang="en" sz="1300" b="1">
                <a:solidFill>
                  <a:srgbClr val="595959"/>
                </a:solidFill>
                <a:latin typeface="Lato"/>
                <a:ea typeface="Lato"/>
                <a:cs typeface="Lato"/>
                <a:sym typeface="Lato"/>
              </a:rPr>
              <a:t>Edge</a:t>
            </a:r>
            <a:r>
              <a:rPr lang="en" sz="1300">
                <a:solidFill>
                  <a:srgbClr val="595959"/>
                </a:solidFill>
                <a:latin typeface="Lato"/>
                <a:ea typeface="Lato"/>
                <a:cs typeface="Lato"/>
                <a:sym typeface="Lato"/>
              </a:rPr>
              <a:t> - dissimilar hardware characteristics, runtime environments, programming models, e.g. edge servers (less powerful than cloud servers and runs Ubuntu), home routers (less powerful than edge servers and runs OpenWRT), battery constrained IoT devices, microcontrollers, and sensors</a:t>
            </a:r>
            <a:endParaRPr sz="1300" b="1">
              <a:solidFill>
                <a:srgbClr val="595959"/>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Outline</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AutoNum type="arabicPeriod"/>
            </a:pPr>
            <a:r>
              <a:rPr lang="en"/>
              <a:t>Cloud Computing Characteristics </a:t>
            </a:r>
            <a:endParaRPr/>
          </a:p>
          <a:p>
            <a:pPr marL="457200" lvl="0" indent="-342900" algn="l" rtl="0">
              <a:spcBef>
                <a:spcPts val="0"/>
              </a:spcBef>
              <a:spcAft>
                <a:spcPts val="0"/>
              </a:spcAft>
              <a:buSzPts val="1800"/>
              <a:buAutoNum type="arabicPeriod"/>
            </a:pPr>
            <a:r>
              <a:rPr lang="en"/>
              <a:t>Edge/Cloud Differences</a:t>
            </a:r>
            <a:endParaRPr/>
          </a:p>
          <a:p>
            <a:pPr marL="457200" lvl="0" indent="-342900" algn="l" rtl="0">
              <a:spcBef>
                <a:spcPts val="0"/>
              </a:spcBef>
              <a:spcAft>
                <a:spcPts val="0"/>
              </a:spcAft>
              <a:buSzPts val="1800"/>
              <a:buAutoNum type="arabicPeriod"/>
            </a:pPr>
            <a:r>
              <a:rPr lang="en"/>
              <a:t>Requirements on the enabling technologies for edge computing</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2"/>
          <p:cNvSpPr txBox="1"/>
          <p:nvPr/>
        </p:nvSpPr>
        <p:spPr>
          <a:xfrm>
            <a:off x="729450" y="569800"/>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Properties that make edge different</a:t>
            </a:r>
            <a:endParaRPr sz="2600" b="1">
              <a:solidFill>
                <a:srgbClr val="00274C"/>
              </a:solidFill>
              <a:latin typeface="Raleway"/>
              <a:ea typeface="Raleway"/>
              <a:cs typeface="Raleway"/>
              <a:sym typeface="Raleway"/>
            </a:endParaRPr>
          </a:p>
        </p:txBody>
      </p:sp>
      <p:sp>
        <p:nvSpPr>
          <p:cNvPr id="182" name="Google Shape;182;p32"/>
          <p:cNvSpPr txBox="1"/>
          <p:nvPr/>
        </p:nvSpPr>
        <p:spPr>
          <a:xfrm>
            <a:off x="729450" y="1326450"/>
            <a:ext cx="7688700" cy="3423300"/>
          </a:xfrm>
          <a:prstGeom prst="rect">
            <a:avLst/>
          </a:prstGeom>
          <a:noFill/>
          <a:ln>
            <a:noFill/>
          </a:ln>
        </p:spPr>
        <p:txBody>
          <a:bodyPr spcFirstLastPara="1" wrap="square" lIns="91425" tIns="91425" rIns="91425" bIns="91425" anchor="t" anchorCtr="0">
            <a:normAutofit/>
          </a:bodyPr>
          <a:lstStyle/>
          <a:p>
            <a:pPr marL="457200" marR="215900" lvl="0" indent="-311150" algn="l" rtl="0">
              <a:lnSpc>
                <a:spcPct val="160000"/>
              </a:lnSpc>
              <a:spcBef>
                <a:spcPts val="0"/>
              </a:spcBef>
              <a:spcAft>
                <a:spcPts val="0"/>
              </a:spcAft>
              <a:buClr>
                <a:srgbClr val="595959"/>
              </a:buClr>
              <a:buSzPts val="1300"/>
              <a:buFont typeface="Lato"/>
              <a:buAutoNum type="arabicPeriod" startAt="4"/>
            </a:pPr>
            <a:r>
              <a:rPr lang="en" sz="1300" b="1">
                <a:solidFill>
                  <a:srgbClr val="595959"/>
                </a:solidFill>
                <a:latin typeface="Lato"/>
                <a:ea typeface="Lato"/>
                <a:cs typeface="Lato"/>
                <a:sym typeface="Lato"/>
              </a:rPr>
              <a:t>Resource heterogeneity</a:t>
            </a:r>
            <a:endParaRPr sz="1300" b="1">
              <a:solidFill>
                <a:srgbClr val="595959"/>
              </a:solidFill>
              <a:latin typeface="Lato"/>
              <a:ea typeface="Lato"/>
              <a:cs typeface="Lato"/>
              <a:sym typeface="Lato"/>
            </a:endParaRPr>
          </a:p>
        </p:txBody>
      </p:sp>
      <p:pic>
        <p:nvPicPr>
          <p:cNvPr id="183" name="Google Shape;183;p32"/>
          <p:cNvPicPr preferRelativeResize="0"/>
          <p:nvPr/>
        </p:nvPicPr>
        <p:blipFill>
          <a:blip r:embed="rId3">
            <a:alphaModFix/>
          </a:blip>
          <a:stretch>
            <a:fillRect/>
          </a:stretch>
        </p:blipFill>
        <p:spPr>
          <a:xfrm>
            <a:off x="2806200" y="1700350"/>
            <a:ext cx="5320874" cy="3189776"/>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3"/>
          <p:cNvSpPr txBox="1"/>
          <p:nvPr/>
        </p:nvSpPr>
        <p:spPr>
          <a:xfrm>
            <a:off x="729450" y="569800"/>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Properties that make edge different</a:t>
            </a:r>
            <a:endParaRPr sz="2600" b="1">
              <a:solidFill>
                <a:srgbClr val="00274C"/>
              </a:solidFill>
              <a:latin typeface="Raleway"/>
              <a:ea typeface="Raleway"/>
              <a:cs typeface="Raleway"/>
              <a:sym typeface="Raleway"/>
            </a:endParaRPr>
          </a:p>
        </p:txBody>
      </p:sp>
      <p:sp>
        <p:nvSpPr>
          <p:cNvPr id="189" name="Google Shape;189;p33"/>
          <p:cNvSpPr txBox="1"/>
          <p:nvPr/>
        </p:nvSpPr>
        <p:spPr>
          <a:xfrm>
            <a:off x="729450" y="1326450"/>
            <a:ext cx="7688700" cy="3423300"/>
          </a:xfrm>
          <a:prstGeom prst="rect">
            <a:avLst/>
          </a:prstGeom>
          <a:noFill/>
          <a:ln>
            <a:noFill/>
          </a:ln>
        </p:spPr>
        <p:txBody>
          <a:bodyPr spcFirstLastPara="1" wrap="square" lIns="91425" tIns="91425" rIns="91425" bIns="91425" anchor="t" anchorCtr="0">
            <a:normAutofit/>
          </a:bodyPr>
          <a:lstStyle/>
          <a:p>
            <a:pPr marL="457200" marR="215900" lvl="0" indent="-311150" algn="l" rtl="0">
              <a:lnSpc>
                <a:spcPct val="160000"/>
              </a:lnSpc>
              <a:spcBef>
                <a:spcPts val="0"/>
              </a:spcBef>
              <a:spcAft>
                <a:spcPts val="0"/>
              </a:spcAft>
              <a:buClr>
                <a:srgbClr val="595959"/>
              </a:buClr>
              <a:buSzPts val="1300"/>
              <a:buFont typeface="Lato"/>
              <a:buAutoNum type="arabicPeriod" startAt="5"/>
            </a:pPr>
            <a:r>
              <a:rPr lang="en" sz="1300" b="1">
                <a:solidFill>
                  <a:srgbClr val="595959"/>
                </a:solidFill>
                <a:latin typeface="Lato"/>
                <a:ea typeface="Lato"/>
                <a:cs typeface="Lato"/>
                <a:sym typeface="Lato"/>
              </a:rPr>
              <a:t>QoS requirements </a:t>
            </a:r>
            <a:endParaRPr sz="1300">
              <a:solidFill>
                <a:srgbClr val="595959"/>
              </a:solidFill>
              <a:latin typeface="Lato"/>
              <a:ea typeface="Lato"/>
              <a:cs typeface="Lato"/>
              <a:sym typeface="Lato"/>
            </a:endParaRPr>
          </a:p>
          <a:p>
            <a:pPr marL="914400" marR="215900" lvl="1" indent="-311150" algn="l" rtl="0">
              <a:lnSpc>
                <a:spcPct val="160000"/>
              </a:lnSpc>
              <a:spcBef>
                <a:spcPts val="0"/>
              </a:spcBef>
              <a:spcAft>
                <a:spcPts val="0"/>
              </a:spcAft>
              <a:buClr>
                <a:srgbClr val="595959"/>
              </a:buClr>
              <a:buSzPts val="1300"/>
              <a:buFont typeface="Lato"/>
              <a:buChar char="○"/>
            </a:pPr>
            <a:r>
              <a:rPr lang="en" sz="1300">
                <a:solidFill>
                  <a:srgbClr val="595959"/>
                </a:solidFill>
                <a:latin typeface="Lato"/>
                <a:ea typeface="Lato"/>
                <a:cs typeface="Lato"/>
                <a:sym typeface="Lato"/>
              </a:rPr>
              <a:t>Latency critical applications such as AR/ VR, military and tactical networks, IoT applications, live video streaming</a:t>
            </a:r>
            <a:endParaRPr sz="1300">
              <a:solidFill>
                <a:srgbClr val="595959"/>
              </a:solidFill>
              <a:latin typeface="Lato"/>
              <a:ea typeface="Lato"/>
              <a:cs typeface="Lato"/>
              <a:sym typeface="Lato"/>
            </a:endParaRPr>
          </a:p>
          <a:p>
            <a:pPr marL="0" marR="215900" lvl="0" indent="0" algn="l" rtl="0">
              <a:lnSpc>
                <a:spcPct val="160000"/>
              </a:lnSpc>
              <a:spcBef>
                <a:spcPts val="5000"/>
              </a:spcBef>
              <a:spcAft>
                <a:spcPts val="5000"/>
              </a:spcAft>
              <a:buNone/>
            </a:pPr>
            <a:endParaRPr sz="1300">
              <a:solidFill>
                <a:srgbClr val="595959"/>
              </a:solidFill>
              <a:latin typeface="Lato"/>
              <a:ea typeface="Lato"/>
              <a:cs typeface="Lato"/>
              <a:sym typeface="Lato"/>
            </a:endParaRPr>
          </a:p>
        </p:txBody>
      </p:sp>
      <p:pic>
        <p:nvPicPr>
          <p:cNvPr id="190" name="Google Shape;190;p33"/>
          <p:cNvPicPr preferRelativeResize="0"/>
          <p:nvPr/>
        </p:nvPicPr>
        <p:blipFill>
          <a:blip r:embed="rId3">
            <a:alphaModFix/>
          </a:blip>
          <a:stretch>
            <a:fillRect/>
          </a:stretch>
        </p:blipFill>
        <p:spPr>
          <a:xfrm>
            <a:off x="4250325" y="2274276"/>
            <a:ext cx="4346399" cy="24448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4"/>
          <p:cNvSpPr txBox="1"/>
          <p:nvPr/>
        </p:nvSpPr>
        <p:spPr>
          <a:xfrm>
            <a:off x="729450" y="569800"/>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Properties that make edge different</a:t>
            </a:r>
            <a:endParaRPr sz="2600" b="1">
              <a:solidFill>
                <a:srgbClr val="00274C"/>
              </a:solidFill>
              <a:latin typeface="Raleway"/>
              <a:ea typeface="Raleway"/>
              <a:cs typeface="Raleway"/>
              <a:sym typeface="Raleway"/>
            </a:endParaRPr>
          </a:p>
        </p:txBody>
      </p:sp>
      <p:graphicFrame>
        <p:nvGraphicFramePr>
          <p:cNvPr id="196" name="Google Shape;196;p34"/>
          <p:cNvGraphicFramePr/>
          <p:nvPr/>
        </p:nvGraphicFramePr>
        <p:xfrm>
          <a:off x="470075" y="1287250"/>
          <a:ext cx="8415000" cy="2914150"/>
        </p:xfrm>
        <a:graphic>
          <a:graphicData uri="http://schemas.openxmlformats.org/drawingml/2006/table">
            <a:tbl>
              <a:tblPr>
                <a:noFill/>
                <a:tableStyleId>{C7764C4A-9D2C-4A2A-B319-25E9BD72BCD1}</a:tableStyleId>
              </a:tblPr>
              <a:tblGrid>
                <a:gridCol w="2805000">
                  <a:extLst>
                    <a:ext uri="{9D8B030D-6E8A-4147-A177-3AD203B41FA5}">
                      <a16:colId xmlns:a16="http://schemas.microsoft.com/office/drawing/2014/main" val="20000"/>
                    </a:ext>
                  </a:extLst>
                </a:gridCol>
                <a:gridCol w="2805000">
                  <a:extLst>
                    <a:ext uri="{9D8B030D-6E8A-4147-A177-3AD203B41FA5}">
                      <a16:colId xmlns:a16="http://schemas.microsoft.com/office/drawing/2014/main" val="20001"/>
                    </a:ext>
                  </a:extLst>
                </a:gridCol>
                <a:gridCol w="2805000">
                  <a:extLst>
                    <a:ext uri="{9D8B030D-6E8A-4147-A177-3AD203B41FA5}">
                      <a16:colId xmlns:a16="http://schemas.microsoft.com/office/drawing/2014/main" val="20002"/>
                    </a:ext>
                  </a:extLst>
                </a:gridCol>
              </a:tblGrid>
              <a:tr h="367575">
                <a:tc>
                  <a:txBody>
                    <a:bodyPr/>
                    <a:lstStyle/>
                    <a:p>
                      <a:pPr marL="0" lvl="0" indent="0" algn="l" rtl="0">
                        <a:spcBef>
                          <a:spcPts val="0"/>
                        </a:spcBef>
                        <a:spcAft>
                          <a:spcPts val="0"/>
                        </a:spcAft>
                        <a:buNone/>
                      </a:pPr>
                      <a:r>
                        <a:rPr lang="en" sz="1100" b="1"/>
                        <a:t>Properties</a:t>
                      </a:r>
                      <a:endParaRPr sz="1100" b="1"/>
                    </a:p>
                  </a:txBody>
                  <a:tcPr marL="63500" marR="63500" marT="63500" marB="63500">
                    <a:solidFill>
                      <a:srgbClr val="CCCCCC"/>
                    </a:solidFill>
                  </a:tcPr>
                </a:tc>
                <a:tc>
                  <a:txBody>
                    <a:bodyPr/>
                    <a:lstStyle/>
                    <a:p>
                      <a:pPr marL="0" lvl="0" indent="0" algn="l" rtl="0">
                        <a:spcBef>
                          <a:spcPts val="0"/>
                        </a:spcBef>
                        <a:spcAft>
                          <a:spcPts val="0"/>
                        </a:spcAft>
                        <a:buNone/>
                      </a:pPr>
                      <a:r>
                        <a:rPr lang="en" sz="1100" b="1"/>
                        <a:t>Cloud</a:t>
                      </a:r>
                      <a:endParaRPr sz="1100" b="1"/>
                    </a:p>
                  </a:txBody>
                  <a:tcPr marL="63500" marR="63500" marT="63500" marB="63500">
                    <a:solidFill>
                      <a:srgbClr val="CCCCCC"/>
                    </a:solidFill>
                  </a:tcPr>
                </a:tc>
                <a:tc>
                  <a:txBody>
                    <a:bodyPr/>
                    <a:lstStyle/>
                    <a:p>
                      <a:pPr marL="0" lvl="0" indent="0" algn="l" rtl="0">
                        <a:spcBef>
                          <a:spcPts val="0"/>
                        </a:spcBef>
                        <a:spcAft>
                          <a:spcPts val="0"/>
                        </a:spcAft>
                        <a:buNone/>
                      </a:pPr>
                      <a:r>
                        <a:rPr lang="en" sz="1100" b="1"/>
                        <a:t>Edge</a:t>
                      </a:r>
                      <a:endParaRPr sz="1100" b="1"/>
                    </a:p>
                  </a:txBody>
                  <a:tcPr marL="63500" marR="63500" marT="63500" marB="63500">
                    <a:solidFill>
                      <a:srgbClr val="CCCCCC"/>
                    </a:solidFill>
                  </a:tcPr>
                </a:tc>
                <a:extLst>
                  <a:ext uri="{0D108BD9-81ED-4DB2-BD59-A6C34878D82A}">
                    <a16:rowId xmlns:a16="http://schemas.microsoft.com/office/drawing/2014/main" val="10000"/>
                  </a:ext>
                </a:extLst>
              </a:tr>
              <a:tr h="366925">
                <a:tc>
                  <a:txBody>
                    <a:bodyPr/>
                    <a:lstStyle/>
                    <a:p>
                      <a:pPr marL="0" lvl="0" indent="0" algn="l" rtl="0">
                        <a:spcBef>
                          <a:spcPts val="0"/>
                        </a:spcBef>
                        <a:spcAft>
                          <a:spcPts val="0"/>
                        </a:spcAft>
                        <a:buNone/>
                      </a:pPr>
                      <a:r>
                        <a:rPr lang="en" sz="1100"/>
                        <a:t>Network Coverage</a:t>
                      </a:r>
                      <a:endParaRPr sz="1100"/>
                    </a:p>
                  </a:txBody>
                  <a:tcPr marL="63500" marR="63500" marT="63500" marB="63500"/>
                </a:tc>
                <a:tc>
                  <a:txBody>
                    <a:bodyPr/>
                    <a:lstStyle/>
                    <a:p>
                      <a:pPr marL="0" lvl="0" indent="0" algn="l" rtl="0">
                        <a:spcBef>
                          <a:spcPts val="0"/>
                        </a:spcBef>
                        <a:spcAft>
                          <a:spcPts val="0"/>
                        </a:spcAft>
                        <a:buNone/>
                      </a:pPr>
                      <a:r>
                        <a:rPr lang="en" sz="1100"/>
                        <a:t>Internet</a:t>
                      </a:r>
                      <a:endParaRPr sz="1100"/>
                    </a:p>
                  </a:txBody>
                  <a:tcPr marL="63500" marR="63500" marT="63500" marB="63500"/>
                </a:tc>
                <a:tc>
                  <a:txBody>
                    <a:bodyPr/>
                    <a:lstStyle/>
                    <a:p>
                      <a:pPr marL="0" lvl="0" indent="0" algn="l" rtl="0">
                        <a:spcBef>
                          <a:spcPts val="0"/>
                        </a:spcBef>
                        <a:spcAft>
                          <a:spcPts val="0"/>
                        </a:spcAft>
                        <a:buNone/>
                      </a:pPr>
                      <a:r>
                        <a:rPr lang="en" sz="1100"/>
                        <a:t>Limited to LAN or MAN</a:t>
                      </a:r>
                      <a:endParaRPr sz="1100"/>
                    </a:p>
                  </a:txBody>
                  <a:tcPr marL="63500" marR="63500" marT="63500" marB="63500"/>
                </a:tc>
                <a:extLst>
                  <a:ext uri="{0D108BD9-81ED-4DB2-BD59-A6C34878D82A}">
                    <a16:rowId xmlns:a16="http://schemas.microsoft.com/office/drawing/2014/main" val="10001"/>
                  </a:ext>
                </a:extLst>
              </a:tr>
              <a:tr h="346900">
                <a:tc>
                  <a:txBody>
                    <a:bodyPr/>
                    <a:lstStyle/>
                    <a:p>
                      <a:pPr marL="0" lvl="0" indent="0" algn="l" rtl="0">
                        <a:spcBef>
                          <a:spcPts val="0"/>
                        </a:spcBef>
                        <a:spcAft>
                          <a:spcPts val="0"/>
                        </a:spcAft>
                        <a:buNone/>
                      </a:pPr>
                      <a:r>
                        <a:rPr lang="en" sz="1100"/>
                        <a:t>Proximity</a:t>
                      </a:r>
                      <a:endParaRPr sz="1100"/>
                    </a:p>
                  </a:txBody>
                  <a:tcPr marL="63500" marR="63500" marT="63500" marB="63500"/>
                </a:tc>
                <a:tc>
                  <a:txBody>
                    <a:bodyPr/>
                    <a:lstStyle/>
                    <a:p>
                      <a:pPr marL="0" lvl="0" indent="0" algn="l" rtl="0">
                        <a:spcBef>
                          <a:spcPts val="0"/>
                        </a:spcBef>
                        <a:spcAft>
                          <a:spcPts val="0"/>
                        </a:spcAft>
                        <a:buNone/>
                      </a:pPr>
                      <a:r>
                        <a:rPr lang="en" sz="1100"/>
                        <a:t>Far from end users, multiple hops</a:t>
                      </a:r>
                      <a:endParaRPr sz="1100"/>
                    </a:p>
                  </a:txBody>
                  <a:tcPr marL="63500" marR="63500" marT="63500" marB="63500"/>
                </a:tc>
                <a:tc>
                  <a:txBody>
                    <a:bodyPr/>
                    <a:lstStyle/>
                    <a:p>
                      <a:pPr marL="0" lvl="0" indent="0" algn="l" rtl="0">
                        <a:spcBef>
                          <a:spcPts val="0"/>
                        </a:spcBef>
                        <a:spcAft>
                          <a:spcPts val="0"/>
                        </a:spcAft>
                        <a:buNone/>
                      </a:pPr>
                      <a:r>
                        <a:rPr lang="en" sz="1100"/>
                        <a:t>Close to end users, one or few hops</a:t>
                      </a:r>
                      <a:endParaRPr sz="1100"/>
                    </a:p>
                  </a:txBody>
                  <a:tcPr marL="63500" marR="63500" marT="63500" marB="63500"/>
                </a:tc>
                <a:extLst>
                  <a:ext uri="{0D108BD9-81ED-4DB2-BD59-A6C34878D82A}">
                    <a16:rowId xmlns:a16="http://schemas.microsoft.com/office/drawing/2014/main" val="10002"/>
                  </a:ext>
                </a:extLst>
              </a:tr>
              <a:tr h="366950">
                <a:tc>
                  <a:txBody>
                    <a:bodyPr/>
                    <a:lstStyle/>
                    <a:p>
                      <a:pPr marL="0" lvl="0" indent="0" algn="l" rtl="0">
                        <a:spcBef>
                          <a:spcPts val="0"/>
                        </a:spcBef>
                        <a:spcAft>
                          <a:spcPts val="0"/>
                        </a:spcAft>
                        <a:buNone/>
                      </a:pPr>
                      <a:r>
                        <a:rPr lang="en" sz="1100"/>
                        <a:t>Number of clients</a:t>
                      </a:r>
                      <a:endParaRPr sz="1100"/>
                    </a:p>
                  </a:txBody>
                  <a:tcPr marL="63500" marR="63500" marT="63500" marB="63500"/>
                </a:tc>
                <a:tc>
                  <a:txBody>
                    <a:bodyPr/>
                    <a:lstStyle/>
                    <a:p>
                      <a:pPr marL="0" lvl="0" indent="0" algn="l" rtl="0">
                        <a:spcBef>
                          <a:spcPts val="0"/>
                        </a:spcBef>
                        <a:spcAft>
                          <a:spcPts val="0"/>
                        </a:spcAft>
                        <a:buNone/>
                      </a:pPr>
                      <a:r>
                        <a:rPr lang="en" sz="1100"/>
                        <a:t>Unlimited</a:t>
                      </a:r>
                      <a:endParaRPr sz="1100"/>
                    </a:p>
                  </a:txBody>
                  <a:tcPr marL="63500" marR="63500" marT="63500" marB="63500"/>
                </a:tc>
                <a:tc>
                  <a:txBody>
                    <a:bodyPr/>
                    <a:lstStyle/>
                    <a:p>
                      <a:pPr marL="0" lvl="0" indent="0" algn="l" rtl="0">
                        <a:spcBef>
                          <a:spcPts val="0"/>
                        </a:spcBef>
                        <a:spcAft>
                          <a:spcPts val="0"/>
                        </a:spcAft>
                        <a:buNone/>
                      </a:pPr>
                      <a:r>
                        <a:rPr lang="en" sz="1100"/>
                        <a:t>Limited</a:t>
                      </a:r>
                      <a:endParaRPr sz="1100"/>
                    </a:p>
                  </a:txBody>
                  <a:tcPr marL="63500" marR="63500" marT="63500" marB="63500"/>
                </a:tc>
                <a:extLst>
                  <a:ext uri="{0D108BD9-81ED-4DB2-BD59-A6C34878D82A}">
                    <a16:rowId xmlns:a16="http://schemas.microsoft.com/office/drawing/2014/main" val="10003"/>
                  </a:ext>
                </a:extLst>
              </a:tr>
              <a:tr h="360000">
                <a:tc>
                  <a:txBody>
                    <a:bodyPr/>
                    <a:lstStyle/>
                    <a:p>
                      <a:pPr marL="0" lvl="0" indent="0" algn="l" rtl="0">
                        <a:spcBef>
                          <a:spcPts val="0"/>
                        </a:spcBef>
                        <a:spcAft>
                          <a:spcPts val="0"/>
                        </a:spcAft>
                        <a:buNone/>
                      </a:pPr>
                      <a:r>
                        <a:rPr lang="en" sz="1100"/>
                        <a:t>Layered Architecture</a:t>
                      </a:r>
                      <a:endParaRPr sz="1100"/>
                    </a:p>
                  </a:txBody>
                  <a:tcPr marL="63500" marR="63500" marT="63500" marB="63500"/>
                </a:tc>
                <a:tc>
                  <a:txBody>
                    <a:bodyPr/>
                    <a:lstStyle/>
                    <a:p>
                      <a:pPr marL="0" lvl="0" indent="0" algn="l" rtl="0">
                        <a:spcBef>
                          <a:spcPts val="0"/>
                        </a:spcBef>
                        <a:spcAft>
                          <a:spcPts val="0"/>
                        </a:spcAft>
                        <a:buNone/>
                      </a:pPr>
                      <a:r>
                        <a:rPr lang="en" sz="1100"/>
                        <a:t>No</a:t>
                      </a:r>
                      <a:endParaRPr sz="1100"/>
                    </a:p>
                  </a:txBody>
                  <a:tcPr marL="63500" marR="63500" marT="63500" marB="63500"/>
                </a:tc>
                <a:tc>
                  <a:txBody>
                    <a:bodyPr/>
                    <a:lstStyle/>
                    <a:p>
                      <a:pPr marL="0" lvl="0" indent="0" algn="l" rtl="0">
                        <a:spcBef>
                          <a:spcPts val="0"/>
                        </a:spcBef>
                        <a:spcAft>
                          <a:spcPts val="0"/>
                        </a:spcAft>
                        <a:buNone/>
                      </a:pPr>
                      <a:r>
                        <a:rPr lang="en" sz="1100"/>
                        <a:t>Yes</a:t>
                      </a:r>
                      <a:endParaRPr sz="1100"/>
                    </a:p>
                  </a:txBody>
                  <a:tcPr marL="63500" marR="63500" marT="63500" marB="63500"/>
                </a:tc>
                <a:extLst>
                  <a:ext uri="{0D108BD9-81ED-4DB2-BD59-A6C34878D82A}">
                    <a16:rowId xmlns:a16="http://schemas.microsoft.com/office/drawing/2014/main" val="10004"/>
                  </a:ext>
                </a:extLst>
              </a:tr>
              <a:tr h="393975">
                <a:tc>
                  <a:txBody>
                    <a:bodyPr/>
                    <a:lstStyle/>
                    <a:p>
                      <a:pPr marL="0" lvl="0" indent="0" algn="l" rtl="0">
                        <a:spcBef>
                          <a:spcPts val="0"/>
                        </a:spcBef>
                        <a:spcAft>
                          <a:spcPts val="0"/>
                        </a:spcAft>
                        <a:buNone/>
                      </a:pPr>
                      <a:r>
                        <a:rPr lang="en" sz="1100"/>
                        <a:t>Device Context Awareness</a:t>
                      </a:r>
                      <a:endParaRPr sz="1100"/>
                    </a:p>
                  </a:txBody>
                  <a:tcPr marL="63500" marR="63500" marT="63500" marB="63500">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Not required</a:t>
                      </a:r>
                      <a:endParaRPr sz="1100"/>
                    </a:p>
                  </a:txBody>
                  <a:tcPr marL="63500" marR="63500" marT="63500" marB="63500">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Required</a:t>
                      </a:r>
                      <a:endParaRPr sz="1100"/>
                    </a:p>
                  </a:txBody>
                  <a:tcPr marL="63500" marR="63500" marT="63500" marB="63500">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87075">
                <a:tc>
                  <a:txBody>
                    <a:bodyPr/>
                    <a:lstStyle/>
                    <a:p>
                      <a:pPr marL="0" lvl="0" indent="0" algn="l" rtl="0">
                        <a:spcBef>
                          <a:spcPts val="0"/>
                        </a:spcBef>
                        <a:spcAft>
                          <a:spcPts val="0"/>
                        </a:spcAft>
                        <a:buNone/>
                      </a:pPr>
                      <a:r>
                        <a:rPr lang="en" sz="1100"/>
                        <a:t>Resource Heterogeneity</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No</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Yes</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r h="324750">
                <a:tc>
                  <a:txBody>
                    <a:bodyPr/>
                    <a:lstStyle/>
                    <a:p>
                      <a:pPr marL="0" lvl="0" indent="0" algn="l" rtl="0">
                        <a:spcBef>
                          <a:spcPts val="0"/>
                        </a:spcBef>
                        <a:spcAft>
                          <a:spcPts val="0"/>
                        </a:spcAft>
                        <a:buNone/>
                      </a:pPr>
                      <a:r>
                        <a:rPr lang="en" sz="1100"/>
                        <a:t>Application-wise QoS considerations</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No</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Yes</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5"/>
          <p:cNvSpPr txBox="1"/>
          <p:nvPr/>
        </p:nvSpPr>
        <p:spPr>
          <a:xfrm>
            <a:off x="729450" y="569800"/>
            <a:ext cx="7688700" cy="535200"/>
          </a:xfrm>
          <a:prstGeom prst="rect">
            <a:avLst/>
          </a:prstGeom>
          <a:noFill/>
          <a:ln>
            <a:noFill/>
          </a:ln>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sz="2600" b="1">
                <a:solidFill>
                  <a:srgbClr val="00274C"/>
                </a:solidFill>
                <a:latin typeface="Raleway"/>
                <a:ea typeface="Raleway"/>
                <a:cs typeface="Raleway"/>
                <a:sym typeface="Raleway"/>
              </a:rPr>
              <a:t>Properties that make edge different</a:t>
            </a:r>
            <a:endParaRPr sz="2600" b="1">
              <a:solidFill>
                <a:srgbClr val="00274C"/>
              </a:solidFill>
              <a:latin typeface="Raleway"/>
              <a:ea typeface="Raleway"/>
              <a:cs typeface="Raleway"/>
              <a:sym typeface="Raleway"/>
            </a:endParaRPr>
          </a:p>
        </p:txBody>
      </p:sp>
      <p:graphicFrame>
        <p:nvGraphicFramePr>
          <p:cNvPr id="202" name="Google Shape;202;p35"/>
          <p:cNvGraphicFramePr/>
          <p:nvPr/>
        </p:nvGraphicFramePr>
        <p:xfrm>
          <a:off x="470075" y="1287250"/>
          <a:ext cx="8415000" cy="2800600"/>
        </p:xfrm>
        <a:graphic>
          <a:graphicData uri="http://schemas.openxmlformats.org/drawingml/2006/table">
            <a:tbl>
              <a:tblPr>
                <a:noFill/>
                <a:tableStyleId>{C7764C4A-9D2C-4A2A-B319-25E9BD72BCD1}</a:tableStyleId>
              </a:tblPr>
              <a:tblGrid>
                <a:gridCol w="2805000">
                  <a:extLst>
                    <a:ext uri="{9D8B030D-6E8A-4147-A177-3AD203B41FA5}">
                      <a16:colId xmlns:a16="http://schemas.microsoft.com/office/drawing/2014/main" val="20000"/>
                    </a:ext>
                  </a:extLst>
                </a:gridCol>
                <a:gridCol w="2805000">
                  <a:extLst>
                    <a:ext uri="{9D8B030D-6E8A-4147-A177-3AD203B41FA5}">
                      <a16:colId xmlns:a16="http://schemas.microsoft.com/office/drawing/2014/main" val="20001"/>
                    </a:ext>
                  </a:extLst>
                </a:gridCol>
                <a:gridCol w="2805000">
                  <a:extLst>
                    <a:ext uri="{9D8B030D-6E8A-4147-A177-3AD203B41FA5}">
                      <a16:colId xmlns:a16="http://schemas.microsoft.com/office/drawing/2014/main" val="20002"/>
                    </a:ext>
                  </a:extLst>
                </a:gridCol>
              </a:tblGrid>
              <a:tr h="367575">
                <a:tc>
                  <a:txBody>
                    <a:bodyPr/>
                    <a:lstStyle/>
                    <a:p>
                      <a:pPr marL="0" lvl="0" indent="0" algn="l" rtl="0">
                        <a:spcBef>
                          <a:spcPts val="0"/>
                        </a:spcBef>
                        <a:spcAft>
                          <a:spcPts val="0"/>
                        </a:spcAft>
                        <a:buNone/>
                      </a:pPr>
                      <a:r>
                        <a:rPr lang="en" sz="1100" b="1"/>
                        <a:t>Properties</a:t>
                      </a:r>
                      <a:endParaRPr sz="1100" b="1"/>
                    </a:p>
                  </a:txBody>
                  <a:tcPr marL="63500" marR="63500" marT="63500" marB="63500">
                    <a:lnB w="12700" cap="flat" cmpd="sng">
                      <a:solidFill>
                        <a:srgbClr val="000000"/>
                      </a:solidFill>
                      <a:prstDash val="solid"/>
                      <a:round/>
                      <a:headEnd type="none" w="sm" len="sm"/>
                      <a:tailEnd type="none" w="sm" len="sm"/>
                    </a:lnB>
                    <a:solidFill>
                      <a:srgbClr val="CCCCCC"/>
                    </a:solidFill>
                  </a:tcPr>
                </a:tc>
                <a:tc>
                  <a:txBody>
                    <a:bodyPr/>
                    <a:lstStyle/>
                    <a:p>
                      <a:pPr marL="0" lvl="0" indent="0" algn="l" rtl="0">
                        <a:spcBef>
                          <a:spcPts val="0"/>
                        </a:spcBef>
                        <a:spcAft>
                          <a:spcPts val="0"/>
                        </a:spcAft>
                        <a:buNone/>
                      </a:pPr>
                      <a:r>
                        <a:rPr lang="en" sz="1100" b="1"/>
                        <a:t>Cloud</a:t>
                      </a:r>
                      <a:endParaRPr sz="1100" b="1"/>
                    </a:p>
                  </a:txBody>
                  <a:tcPr marL="63500" marR="63500" marT="63500" marB="63500">
                    <a:lnB w="12700" cap="flat" cmpd="sng">
                      <a:solidFill>
                        <a:srgbClr val="000000"/>
                      </a:solidFill>
                      <a:prstDash val="solid"/>
                      <a:round/>
                      <a:headEnd type="none" w="sm" len="sm"/>
                      <a:tailEnd type="none" w="sm" len="sm"/>
                    </a:lnB>
                    <a:solidFill>
                      <a:srgbClr val="CCCCCC"/>
                    </a:solidFill>
                  </a:tcPr>
                </a:tc>
                <a:tc>
                  <a:txBody>
                    <a:bodyPr/>
                    <a:lstStyle/>
                    <a:p>
                      <a:pPr marL="0" lvl="0" indent="0" algn="l" rtl="0">
                        <a:spcBef>
                          <a:spcPts val="0"/>
                        </a:spcBef>
                        <a:spcAft>
                          <a:spcPts val="0"/>
                        </a:spcAft>
                        <a:buNone/>
                      </a:pPr>
                      <a:r>
                        <a:rPr lang="en" sz="1100" b="1"/>
                        <a:t>Edge</a:t>
                      </a:r>
                      <a:endParaRPr sz="1100" b="1"/>
                    </a:p>
                  </a:txBody>
                  <a:tcPr marL="63500" marR="63500" marT="63500" marB="63500">
                    <a:lnB w="12700" cap="flat" cmpd="sng">
                      <a:solidFill>
                        <a:srgbClr val="000000"/>
                      </a:solidFill>
                      <a:prstDash val="solid"/>
                      <a:round/>
                      <a:headEnd type="none" w="sm" len="sm"/>
                      <a:tailEnd type="none" w="sm" len="sm"/>
                    </a:lnB>
                    <a:solidFill>
                      <a:srgbClr val="CCCCCC"/>
                    </a:solidFill>
                  </a:tcPr>
                </a:tc>
                <a:extLst>
                  <a:ext uri="{0D108BD9-81ED-4DB2-BD59-A6C34878D82A}">
                    <a16:rowId xmlns:a16="http://schemas.microsoft.com/office/drawing/2014/main" val="10000"/>
                  </a:ext>
                </a:extLst>
              </a:tr>
              <a:tr h="387050">
                <a:tc>
                  <a:txBody>
                    <a:bodyPr/>
                    <a:lstStyle/>
                    <a:p>
                      <a:pPr marL="0" lvl="0" indent="0" algn="l" rtl="0">
                        <a:spcBef>
                          <a:spcPts val="0"/>
                        </a:spcBef>
                        <a:spcAft>
                          <a:spcPts val="0"/>
                        </a:spcAft>
                        <a:buNone/>
                      </a:pPr>
                      <a:r>
                        <a:rPr lang="en" sz="1100"/>
                        <a:t>End-to-end Latency</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High</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Low</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87050">
                <a:tc>
                  <a:txBody>
                    <a:bodyPr/>
                    <a:lstStyle/>
                    <a:p>
                      <a:pPr marL="0" lvl="0" indent="0" algn="l" rtl="0">
                        <a:spcBef>
                          <a:spcPts val="0"/>
                        </a:spcBef>
                        <a:spcAft>
                          <a:spcPts val="0"/>
                        </a:spcAft>
                        <a:buNone/>
                      </a:pPr>
                      <a:r>
                        <a:rPr lang="en" sz="1100"/>
                        <a:t>Load on the Internet</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High</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Low</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87050">
                <a:tc>
                  <a:txBody>
                    <a:bodyPr/>
                    <a:lstStyle/>
                    <a:p>
                      <a:pPr marL="0" lvl="0" indent="0" algn="l" rtl="0">
                        <a:spcBef>
                          <a:spcPts val="0"/>
                        </a:spcBef>
                        <a:spcAft>
                          <a:spcPts val="0"/>
                        </a:spcAft>
                        <a:buNone/>
                      </a:pPr>
                      <a:r>
                        <a:rPr lang="en" sz="1100"/>
                        <a:t>System Administration</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Easy, as centralized</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Difficult, as decentralized</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463200">
                <a:tc>
                  <a:txBody>
                    <a:bodyPr/>
                    <a:lstStyle/>
                    <a:p>
                      <a:pPr marL="0" lvl="0" indent="0" algn="l" rtl="0">
                        <a:spcBef>
                          <a:spcPts val="0"/>
                        </a:spcBef>
                        <a:spcAft>
                          <a:spcPts val="0"/>
                        </a:spcAft>
                        <a:buNone/>
                      </a:pPr>
                      <a:r>
                        <a:rPr lang="en" sz="1100"/>
                        <a:t>Scalability &amp; Elasticity</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High, due to on-demand availability of additional resources</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Low, due to limited resources</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421650">
                <a:tc>
                  <a:txBody>
                    <a:bodyPr/>
                    <a:lstStyle/>
                    <a:p>
                      <a:pPr marL="0" lvl="0" indent="0" algn="l" rtl="0">
                        <a:spcBef>
                          <a:spcPts val="0"/>
                        </a:spcBef>
                        <a:spcAft>
                          <a:spcPts val="0"/>
                        </a:spcAft>
                        <a:buNone/>
                      </a:pPr>
                      <a:r>
                        <a:rPr lang="en" sz="1100"/>
                        <a:t>Computation &amp; Storage Capacity</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High</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Low</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87025">
                <a:tc>
                  <a:txBody>
                    <a:bodyPr/>
                    <a:lstStyle/>
                    <a:p>
                      <a:pPr marL="0" lvl="0" indent="0" algn="l" rtl="0">
                        <a:spcBef>
                          <a:spcPts val="0"/>
                        </a:spcBef>
                        <a:spcAft>
                          <a:spcPts val="0"/>
                        </a:spcAft>
                        <a:buNone/>
                      </a:pPr>
                      <a:r>
                        <a:rPr lang="en" sz="1100"/>
                        <a:t>Power consumption</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High</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lvl="0" indent="0" algn="l" rtl="0">
                        <a:spcBef>
                          <a:spcPts val="0"/>
                        </a:spcBef>
                        <a:spcAft>
                          <a:spcPts val="0"/>
                        </a:spcAft>
                        <a:buNone/>
                      </a:pPr>
                      <a:r>
                        <a:rPr lang="en" sz="1100"/>
                        <a:t>Low</a:t>
                      </a:r>
                      <a:endParaRPr sz="1100"/>
                    </a:p>
                  </a:txBody>
                  <a:tcPr marL="63500" marR="63500" marT="63500" marB="6350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Requirements on Elasticity</a:t>
            </a:r>
            <a:endParaRPr/>
          </a:p>
        </p:txBody>
      </p:sp>
      <p:sp>
        <p:nvSpPr>
          <p:cNvPr id="208" name="Google Shape;208;p3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Problem For Edge: resources scarcity</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r>
              <a:rPr lang="en"/>
              <a:t>Deploying more resources: lower latency, lower utilization rate </a:t>
            </a:r>
            <a:endParaRPr/>
          </a:p>
          <a:p>
            <a:pPr marL="0" lvl="0" indent="0" algn="l" rtl="0">
              <a:spcBef>
                <a:spcPts val="1200"/>
              </a:spcBef>
              <a:spcAft>
                <a:spcPts val="0"/>
              </a:spcAft>
              <a:buNone/>
            </a:pPr>
            <a:r>
              <a:rPr lang="en"/>
              <a:t>Potential Solutions: </a:t>
            </a:r>
            <a:endParaRPr/>
          </a:p>
          <a:p>
            <a:pPr marL="457200" lvl="0" indent="-334327" algn="l" rtl="0">
              <a:spcBef>
                <a:spcPts val="1200"/>
              </a:spcBef>
              <a:spcAft>
                <a:spcPts val="0"/>
              </a:spcAft>
              <a:buSzPct val="100000"/>
              <a:buAutoNum type="arabicParenR"/>
            </a:pPr>
            <a:r>
              <a:rPr lang="en"/>
              <a:t>Better utilize the multi-layer structure </a:t>
            </a:r>
            <a:endParaRPr/>
          </a:p>
          <a:p>
            <a:pPr marL="914400" lvl="1" indent="-310832" algn="l" rtl="0">
              <a:spcBef>
                <a:spcPts val="0"/>
              </a:spcBef>
              <a:spcAft>
                <a:spcPts val="0"/>
              </a:spcAft>
              <a:buSzPct val="100000"/>
              <a:buAutoNum type="alphaLcParenR"/>
            </a:pPr>
            <a:r>
              <a:rPr lang="en"/>
              <a:t>Better utilize local resources/ set priority for tasks</a:t>
            </a:r>
            <a:endParaRPr/>
          </a:p>
          <a:p>
            <a:pPr marL="914400" lvl="1" indent="-310832" algn="l" rtl="0">
              <a:spcBef>
                <a:spcPts val="0"/>
              </a:spcBef>
              <a:spcAft>
                <a:spcPts val="0"/>
              </a:spcAft>
              <a:buSzPct val="100000"/>
              <a:buAutoNum type="alphaLcParenR"/>
            </a:pPr>
            <a:r>
              <a:rPr lang="en"/>
              <a:t>Work with cloud/fog/nearby edges</a:t>
            </a:r>
            <a:endParaRPr/>
          </a:p>
          <a:p>
            <a:pPr marL="457200" lvl="0" indent="-334327" algn="l" rtl="0">
              <a:spcBef>
                <a:spcPts val="0"/>
              </a:spcBef>
              <a:spcAft>
                <a:spcPts val="0"/>
              </a:spcAft>
              <a:buSzPct val="100000"/>
              <a:buAutoNum type="arabicParenR"/>
            </a:pPr>
            <a:r>
              <a:rPr lang="en"/>
              <a:t>Dynamically add more resources (self-organized edge computing, car-mounted edge-computing center)</a:t>
            </a:r>
            <a:endParaRPr/>
          </a:p>
        </p:txBody>
      </p:sp>
      <p:pic>
        <p:nvPicPr>
          <p:cNvPr id="209" name="Google Shape;209;p36"/>
          <p:cNvPicPr preferRelativeResize="0"/>
          <p:nvPr/>
        </p:nvPicPr>
        <p:blipFill>
          <a:blip r:embed="rId3">
            <a:alphaModFix/>
          </a:blip>
          <a:stretch>
            <a:fillRect/>
          </a:stretch>
        </p:blipFill>
        <p:spPr>
          <a:xfrm>
            <a:off x="3714150" y="1514325"/>
            <a:ext cx="5118149" cy="7083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Requirements on Availability </a:t>
            </a:r>
            <a:endParaRPr/>
          </a:p>
        </p:txBody>
      </p:sp>
      <p:sp>
        <p:nvSpPr>
          <p:cNvPr id="215" name="Google Shape;215;p3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Problem for edge: latency</a:t>
            </a:r>
            <a:endParaRPr/>
          </a:p>
          <a:p>
            <a:pPr marL="0" lvl="0" indent="0" algn="l" rtl="0">
              <a:spcBef>
                <a:spcPts val="1200"/>
              </a:spcBef>
              <a:spcAft>
                <a:spcPts val="1200"/>
              </a:spcAft>
              <a:buNone/>
            </a:pPr>
            <a:r>
              <a:rPr lang="en"/>
              <a:t>Most edge embraces the by-default fail-over to the cloud solution to enhance availability</a:t>
            </a:r>
            <a:endParaRPr/>
          </a:p>
        </p:txBody>
      </p:sp>
      <p:pic>
        <p:nvPicPr>
          <p:cNvPr id="216" name="Google Shape;216;p37"/>
          <p:cNvPicPr preferRelativeResize="0"/>
          <p:nvPr/>
        </p:nvPicPr>
        <p:blipFill>
          <a:blip r:embed="rId3">
            <a:alphaModFix/>
          </a:blip>
          <a:stretch>
            <a:fillRect/>
          </a:stretch>
        </p:blipFill>
        <p:spPr>
          <a:xfrm>
            <a:off x="881775" y="2524975"/>
            <a:ext cx="8039199" cy="25868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Requirements on Availability </a:t>
            </a:r>
            <a:endParaRPr/>
          </a:p>
          <a:p>
            <a:pPr marL="0" lvl="0" indent="0" algn="l" rtl="0">
              <a:spcBef>
                <a:spcPts val="0"/>
              </a:spcBef>
              <a:spcAft>
                <a:spcPts val="0"/>
              </a:spcAft>
              <a:buNone/>
            </a:pPr>
            <a:endParaRPr/>
          </a:p>
        </p:txBody>
      </p:sp>
      <p:sp>
        <p:nvSpPr>
          <p:cNvPr id="222" name="Google Shape;222;p3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dirty="0"/>
              <a:t>Speculative Parallel Execution: Execute a task simultaneously on edge and cloud, returning the fastest result (how to minimize the extra (badnwidth) cost?)</a:t>
            </a:r>
            <a:endParaRPr dirty="0"/>
          </a:p>
        </p:txBody>
      </p:sp>
      <p:pic>
        <p:nvPicPr>
          <p:cNvPr id="223" name="Google Shape;223;p38"/>
          <p:cNvPicPr preferRelativeResize="0"/>
          <p:nvPr/>
        </p:nvPicPr>
        <p:blipFill>
          <a:blip r:embed="rId3">
            <a:alphaModFix/>
          </a:blip>
          <a:stretch>
            <a:fillRect/>
          </a:stretch>
        </p:blipFill>
        <p:spPr>
          <a:xfrm>
            <a:off x="3650525" y="2062375"/>
            <a:ext cx="5322000" cy="30147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Requirements on Interoperability </a:t>
            </a:r>
            <a:endParaRPr/>
          </a:p>
        </p:txBody>
      </p:sp>
      <p:sp>
        <p:nvSpPr>
          <p:cNvPr id="229" name="Google Shape;229;p3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Vendor lock-in is not acceptable for edge computing</a:t>
            </a:r>
            <a:endParaRPr/>
          </a:p>
          <a:p>
            <a:pPr marL="0" lvl="0" indent="0" algn="l" rtl="0">
              <a:spcBef>
                <a:spcPts val="1200"/>
              </a:spcBef>
              <a:spcAft>
                <a:spcPts val="0"/>
              </a:spcAft>
              <a:buNone/>
            </a:pPr>
            <a:endParaRPr/>
          </a:p>
          <a:p>
            <a:pPr marL="0" lvl="0" indent="0" algn="l" rtl="0">
              <a:spcBef>
                <a:spcPts val="1200"/>
              </a:spcBef>
              <a:spcAft>
                <a:spcPts val="0"/>
              </a:spcAft>
              <a:buNone/>
            </a:pPr>
            <a:r>
              <a:rPr lang="en"/>
              <a:t>Cloud: Execution Latency = 300ms, Comm. Latency: AWS = 210ms, IBM = 230ms. Both are acceptable</a:t>
            </a:r>
            <a:endParaRPr/>
          </a:p>
          <a:p>
            <a:pPr marL="0" lvl="0" indent="0" algn="l" rtl="0">
              <a:spcBef>
                <a:spcPts val="1200"/>
              </a:spcBef>
              <a:spcAft>
                <a:spcPts val="0"/>
              </a:spcAft>
              <a:buNone/>
            </a:pPr>
            <a:endParaRPr/>
          </a:p>
          <a:p>
            <a:pPr marL="0" lvl="0" indent="0" algn="l" rtl="0">
              <a:spcBef>
                <a:spcPts val="1200"/>
              </a:spcBef>
              <a:spcAft>
                <a:spcPts val="0"/>
              </a:spcAft>
              <a:buNone/>
            </a:pPr>
            <a:r>
              <a:rPr lang="en"/>
              <a:t>Edge: AWS Edge = 20ms, IBM Edge = 30 ms. Only </a:t>
            </a:r>
            <a:r>
              <a:rPr lang="en">
                <a:solidFill>
                  <a:srgbClr val="FF0000"/>
                </a:solidFill>
              </a:rPr>
              <a:t>AWS Edge</a:t>
            </a:r>
            <a:r>
              <a:rPr lang="en"/>
              <a:t> is acceptable</a:t>
            </a:r>
            <a:endParaRPr/>
          </a:p>
          <a:p>
            <a:pPr marL="0" lvl="0" indent="0" algn="l" rtl="0">
              <a:spcBef>
                <a:spcPts val="1200"/>
              </a:spcBef>
              <a:spcAft>
                <a:spcPts val="0"/>
              </a:spcAft>
              <a:buNone/>
            </a:pPr>
            <a:endParaRPr/>
          </a:p>
          <a:p>
            <a:pPr marL="0" lvl="0" indent="0" algn="l" rtl="0">
              <a:spcBef>
                <a:spcPts val="1200"/>
              </a:spcBef>
              <a:spcAft>
                <a:spcPts val="1200"/>
              </a:spcAft>
              <a:buNone/>
            </a:pPr>
            <a:r>
              <a:rPr lang="en">
                <a:solidFill>
                  <a:srgbClr val="FF0000"/>
                </a:solidFill>
              </a:rPr>
              <a:t>Different from cloud, there is only one edge server closest to the client!</a:t>
            </a:r>
            <a:r>
              <a:rPr lang="en"/>
              <a:t>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4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Recap: IoT + Edge + Cloud</a:t>
            </a:r>
            <a:endParaRPr/>
          </a:p>
        </p:txBody>
      </p:sp>
      <p:sp>
        <p:nvSpPr>
          <p:cNvPr id="235" name="Google Shape;235;p4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Before Edge Computing</a:t>
            </a:r>
            <a:endParaRPr/>
          </a:p>
          <a:p>
            <a:pPr marL="0" lvl="0" indent="0" algn="l" rtl="0">
              <a:spcBef>
                <a:spcPts val="1200"/>
              </a:spcBef>
              <a:spcAft>
                <a:spcPts val="0"/>
              </a:spcAft>
              <a:buNone/>
            </a:pPr>
            <a:r>
              <a:rPr lang="en"/>
              <a:t>IoT: Sensing, limited resource/battery, more and more sensors/sensing methods</a:t>
            </a:r>
            <a:endParaRPr/>
          </a:p>
          <a:p>
            <a:pPr marL="0" lvl="0" indent="0" algn="l" rtl="0">
              <a:spcBef>
                <a:spcPts val="1200"/>
              </a:spcBef>
              <a:spcAft>
                <a:spcPts val="1200"/>
              </a:spcAft>
              <a:buNone/>
            </a:pPr>
            <a:r>
              <a:rPr lang="en"/>
              <a:t>Cloud: Processing, seemingly unlimited resources, high latency</a:t>
            </a:r>
            <a:endParaRPr/>
          </a:p>
        </p:txBody>
      </p:sp>
      <p:pic>
        <p:nvPicPr>
          <p:cNvPr id="236" name="Google Shape;236;p40"/>
          <p:cNvPicPr preferRelativeResize="0"/>
          <p:nvPr/>
        </p:nvPicPr>
        <p:blipFill>
          <a:blip r:embed="rId3">
            <a:alphaModFix/>
          </a:blip>
          <a:stretch>
            <a:fillRect/>
          </a:stretch>
        </p:blipFill>
        <p:spPr>
          <a:xfrm>
            <a:off x="2842050" y="2691121"/>
            <a:ext cx="6149424" cy="22911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Recap: IoT + Edge + Cloud</a:t>
            </a:r>
            <a:endParaRPr/>
          </a:p>
          <a:p>
            <a:pPr marL="0" lvl="0" indent="0" algn="l" rtl="0">
              <a:spcBef>
                <a:spcPts val="0"/>
              </a:spcBef>
              <a:spcAft>
                <a:spcPts val="0"/>
              </a:spcAft>
              <a:buNone/>
            </a:pPr>
            <a:endParaRPr/>
          </a:p>
        </p:txBody>
      </p:sp>
      <p:sp>
        <p:nvSpPr>
          <p:cNvPr id="242" name="Google Shape;242;p41"/>
          <p:cNvSpPr txBox="1">
            <a:spLocks noGrp="1"/>
          </p:cNvSpPr>
          <p:nvPr>
            <p:ph type="body" idx="1"/>
          </p:nvPr>
        </p:nvSpPr>
        <p:spPr>
          <a:xfrm>
            <a:off x="311700" y="1152475"/>
            <a:ext cx="8751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With Edge: (send partially processed data) or (complete the entire process at edge)</a:t>
            </a:r>
            <a:endParaRPr/>
          </a:p>
          <a:p>
            <a:pPr marL="0" lvl="0" indent="0" algn="l" rtl="0">
              <a:spcBef>
                <a:spcPts val="1200"/>
              </a:spcBef>
              <a:spcAft>
                <a:spcPts val="0"/>
              </a:spcAft>
              <a:buNone/>
            </a:pPr>
            <a:r>
              <a:rPr lang="en"/>
              <a:t>Edge: more resource than sensors, less than cloud / low latency</a:t>
            </a:r>
            <a:endParaRPr/>
          </a:p>
          <a:p>
            <a:pPr marL="0" lvl="0" indent="0" algn="l" rtl="0">
              <a:spcBef>
                <a:spcPts val="1200"/>
              </a:spcBef>
              <a:spcAft>
                <a:spcPts val="1200"/>
              </a:spcAft>
              <a:buNone/>
            </a:pPr>
            <a:endParaRPr/>
          </a:p>
        </p:txBody>
      </p:sp>
      <p:grpSp>
        <p:nvGrpSpPr>
          <p:cNvPr id="243" name="Google Shape;243;p41"/>
          <p:cNvGrpSpPr/>
          <p:nvPr/>
        </p:nvGrpSpPr>
        <p:grpSpPr>
          <a:xfrm>
            <a:off x="3203475" y="2571754"/>
            <a:ext cx="5750300" cy="2249200"/>
            <a:chOff x="2755800" y="2319679"/>
            <a:chExt cx="5750300" cy="2249200"/>
          </a:xfrm>
        </p:grpSpPr>
        <p:pic>
          <p:nvPicPr>
            <p:cNvPr id="244" name="Google Shape;244;p41"/>
            <p:cNvPicPr preferRelativeResize="0"/>
            <p:nvPr/>
          </p:nvPicPr>
          <p:blipFill>
            <a:blip r:embed="rId3">
              <a:alphaModFix/>
            </a:blip>
            <a:stretch>
              <a:fillRect/>
            </a:stretch>
          </p:blipFill>
          <p:spPr>
            <a:xfrm>
              <a:off x="2755800" y="2319679"/>
              <a:ext cx="5711674" cy="2249200"/>
            </a:xfrm>
            <a:prstGeom prst="rect">
              <a:avLst/>
            </a:prstGeom>
            <a:noFill/>
            <a:ln>
              <a:noFill/>
            </a:ln>
          </p:spPr>
        </p:pic>
        <p:sp>
          <p:nvSpPr>
            <p:cNvPr id="245" name="Google Shape;245;p41"/>
            <p:cNvSpPr/>
            <p:nvPr/>
          </p:nvSpPr>
          <p:spPr>
            <a:xfrm>
              <a:off x="8307200" y="4437150"/>
              <a:ext cx="198900" cy="131700"/>
            </a:xfrm>
            <a:prstGeom prst="rect">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Cloud Computing Characteristics </a:t>
            </a:r>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Clr>
                <a:schemeClr val="dk1"/>
              </a:buClr>
              <a:buSzPts val="1800"/>
              <a:buAutoNum type="arabicPeriod"/>
            </a:pPr>
            <a:r>
              <a:rPr lang="en" b="1">
                <a:solidFill>
                  <a:schemeClr val="dk1"/>
                </a:solidFill>
              </a:rPr>
              <a:t>scalability and elasticity</a:t>
            </a:r>
            <a:endParaRPr b="1">
              <a:solidFill>
                <a:schemeClr val="dk1"/>
              </a:solidFill>
            </a:endParaRPr>
          </a:p>
          <a:p>
            <a:pPr marL="457200" lvl="0" indent="-342900" algn="l" rtl="0">
              <a:spcBef>
                <a:spcPts val="0"/>
              </a:spcBef>
              <a:spcAft>
                <a:spcPts val="0"/>
              </a:spcAft>
              <a:buClr>
                <a:schemeClr val="dk1"/>
              </a:buClr>
              <a:buSzPts val="1800"/>
              <a:buAutoNum type="arabicPeriod"/>
            </a:pPr>
            <a:r>
              <a:rPr lang="en" b="1">
                <a:solidFill>
                  <a:schemeClr val="dk1"/>
                </a:solidFill>
              </a:rPr>
              <a:t>availability and reliability</a:t>
            </a:r>
            <a:endParaRPr b="1">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accessibility and </a:t>
            </a:r>
            <a:r>
              <a:rPr lang="en" b="1">
                <a:solidFill>
                  <a:schemeClr val="dk1"/>
                </a:solidFill>
              </a:rPr>
              <a:t>portability</a:t>
            </a:r>
            <a:endParaRPr b="1">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performance and optimization</a:t>
            </a:r>
            <a:endParaRPr>
              <a:solidFill>
                <a:schemeClr val="dk1"/>
              </a:solidFill>
            </a:endParaRPr>
          </a:p>
          <a:p>
            <a:pPr marL="457200" lvl="0" indent="-342900" algn="l" rtl="0">
              <a:spcBef>
                <a:spcPts val="0"/>
              </a:spcBef>
              <a:spcAft>
                <a:spcPts val="0"/>
              </a:spcAft>
              <a:buClr>
                <a:schemeClr val="dk1"/>
              </a:buClr>
              <a:buSzPts val="1800"/>
              <a:buAutoNum type="arabicPeriod"/>
            </a:pPr>
            <a:r>
              <a:rPr lang="en">
                <a:solidFill>
                  <a:schemeClr val="dk1"/>
                </a:solidFill>
              </a:rPr>
              <a:t>manageability and </a:t>
            </a:r>
            <a:r>
              <a:rPr lang="en" b="1">
                <a:solidFill>
                  <a:schemeClr val="dk1"/>
                </a:solidFill>
              </a:rPr>
              <a:t>interoperability</a:t>
            </a:r>
            <a:endParaRPr b="1">
              <a:solidFill>
                <a:schemeClr val="dk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Recap: IoT+Edge+Cloud</a:t>
            </a:r>
            <a:endParaRPr/>
          </a:p>
        </p:txBody>
      </p:sp>
      <p:sp>
        <p:nvSpPr>
          <p:cNvPr id="251" name="Google Shape;251;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Cloud: </a:t>
            </a:r>
            <a:endParaRPr dirty="0"/>
          </a:p>
          <a:p>
            <a:pPr marL="457200" lvl="0" indent="-342900" algn="l" rtl="0">
              <a:spcBef>
                <a:spcPts val="1200"/>
              </a:spcBef>
              <a:spcAft>
                <a:spcPts val="0"/>
              </a:spcAft>
              <a:buSzPts val="1800"/>
              <a:buChar char="●"/>
            </a:pPr>
            <a:r>
              <a:rPr lang="en" dirty="0"/>
              <a:t>Basic: </a:t>
            </a:r>
            <a:endParaRPr dirty="0"/>
          </a:p>
          <a:p>
            <a:pPr marL="914400" lvl="1" indent="-317500" algn="l" rtl="0">
              <a:spcBef>
                <a:spcPts val="0"/>
              </a:spcBef>
              <a:spcAft>
                <a:spcPts val="0"/>
              </a:spcAft>
              <a:buSzPts val="1400"/>
              <a:buChar char="○"/>
            </a:pPr>
            <a:r>
              <a:rPr lang="en" dirty="0"/>
              <a:t>XaaS, </a:t>
            </a:r>
            <a:endParaRPr dirty="0"/>
          </a:p>
          <a:p>
            <a:pPr marL="914400" lvl="1" indent="-317500" algn="l" rtl="0">
              <a:spcBef>
                <a:spcPts val="0"/>
              </a:spcBef>
              <a:spcAft>
                <a:spcPts val="0"/>
              </a:spcAft>
              <a:buSzPts val="1400"/>
              <a:buChar char="○"/>
            </a:pPr>
            <a:r>
              <a:rPr lang="en" dirty="0"/>
              <a:t>QoS, SOA, SLA </a:t>
            </a:r>
            <a:endParaRPr dirty="0"/>
          </a:p>
          <a:p>
            <a:pPr marL="914400" lvl="1" indent="-317500" algn="l" rtl="0">
              <a:spcBef>
                <a:spcPts val="0"/>
              </a:spcBef>
              <a:spcAft>
                <a:spcPts val="0"/>
              </a:spcAft>
              <a:buSzPts val="1400"/>
              <a:buChar char="○"/>
            </a:pPr>
            <a:r>
              <a:rPr lang="en" dirty="0"/>
              <a:t>Virtualization </a:t>
            </a:r>
            <a:endParaRPr dirty="0"/>
          </a:p>
          <a:p>
            <a:pPr marL="914400" lvl="1" indent="-317500" algn="l" rtl="0">
              <a:spcBef>
                <a:spcPts val="0"/>
              </a:spcBef>
              <a:spcAft>
                <a:spcPts val="0"/>
              </a:spcAft>
              <a:buSzPts val="1400"/>
              <a:buChar char="○"/>
            </a:pPr>
            <a:r>
              <a:rPr lang="en" dirty="0"/>
              <a:t>Microservice/Serverless</a:t>
            </a:r>
            <a:endParaRPr dirty="0"/>
          </a:p>
          <a:p>
            <a:pPr marL="457200" lvl="0" indent="-342900" algn="l" rtl="0">
              <a:spcBef>
                <a:spcPts val="0"/>
              </a:spcBef>
              <a:spcAft>
                <a:spcPts val="0"/>
              </a:spcAft>
              <a:buSzPts val="1800"/>
              <a:buChar char="●"/>
            </a:pPr>
            <a:r>
              <a:rPr lang="en" dirty="0"/>
              <a:t>Features: </a:t>
            </a:r>
            <a:endParaRPr dirty="0"/>
          </a:p>
          <a:p>
            <a:pPr marL="914400" lvl="1" indent="-317500" algn="l" rtl="0">
              <a:spcBef>
                <a:spcPts val="0"/>
              </a:spcBef>
              <a:spcAft>
                <a:spcPts val="0"/>
              </a:spcAft>
              <a:buSzPts val="1400"/>
              <a:buChar char="○"/>
            </a:pPr>
            <a:r>
              <a:rPr lang="en" dirty="0"/>
              <a:t>Scalability and Elasticity: Virtualization + Multi-tenant </a:t>
            </a:r>
            <a:endParaRPr dirty="0"/>
          </a:p>
          <a:p>
            <a:pPr marL="914400" lvl="1" indent="-317500" algn="l" rtl="0">
              <a:spcBef>
                <a:spcPts val="0"/>
              </a:spcBef>
              <a:spcAft>
                <a:spcPts val="0"/>
              </a:spcAft>
              <a:buSzPts val="1400"/>
              <a:buChar char="○"/>
            </a:pPr>
            <a:r>
              <a:rPr lang="en" dirty="0"/>
              <a:t>Availability: failure detection + redundancy </a:t>
            </a:r>
            <a:endParaRPr dirty="0"/>
          </a:p>
          <a:p>
            <a:pPr marL="914400" lvl="1" indent="-317500" algn="l" rtl="0">
              <a:spcBef>
                <a:spcPts val="0"/>
              </a:spcBef>
              <a:spcAft>
                <a:spcPts val="0"/>
              </a:spcAft>
              <a:buSzPts val="1400"/>
              <a:buChar char="○"/>
            </a:pPr>
            <a:r>
              <a:rPr lang="en" dirty="0"/>
              <a:t>Accessibility: public IP / Domain name (can always access the closest duplicate of a service)</a:t>
            </a:r>
            <a:endParaRPr dirty="0"/>
          </a:p>
          <a:p>
            <a:pPr marL="914400" lvl="1" indent="-317500" algn="l" rtl="0">
              <a:spcBef>
                <a:spcPts val="0"/>
              </a:spcBef>
              <a:spcAft>
                <a:spcPts val="0"/>
              </a:spcAft>
              <a:buSzPts val="1400"/>
              <a:buChar char="○"/>
            </a:pPr>
            <a:r>
              <a:rPr lang="en" dirty="0"/>
              <a:t>Performance:  </a:t>
            </a: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Recap: IoT+Edge+Cloud</a:t>
            </a:r>
            <a:endParaRPr/>
          </a:p>
          <a:p>
            <a:pPr marL="0" lvl="0" indent="0" algn="l" rtl="0">
              <a:spcBef>
                <a:spcPts val="0"/>
              </a:spcBef>
              <a:spcAft>
                <a:spcPts val="0"/>
              </a:spcAft>
              <a:buNone/>
            </a:pPr>
            <a:endParaRPr/>
          </a:p>
        </p:txBody>
      </p:sp>
      <p:sp>
        <p:nvSpPr>
          <p:cNvPr id="257" name="Google Shape;257;p4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Edge: </a:t>
            </a:r>
            <a:endParaRPr/>
          </a:p>
          <a:p>
            <a:pPr marL="457200" lvl="0" indent="-342900" algn="l" rtl="0">
              <a:spcBef>
                <a:spcPts val="1200"/>
              </a:spcBef>
              <a:spcAft>
                <a:spcPts val="0"/>
              </a:spcAft>
              <a:buSzPts val="1800"/>
              <a:buChar char="●"/>
            </a:pPr>
            <a:r>
              <a:rPr lang="en"/>
              <a:t>Basic: </a:t>
            </a:r>
            <a:endParaRPr/>
          </a:p>
          <a:p>
            <a:pPr marL="914400" lvl="1" indent="-317500" algn="l" rtl="0">
              <a:spcBef>
                <a:spcPts val="0"/>
              </a:spcBef>
              <a:spcAft>
                <a:spcPts val="0"/>
              </a:spcAft>
              <a:buSzPts val="1400"/>
              <a:buChar char="○"/>
            </a:pPr>
            <a:r>
              <a:rPr lang="en"/>
              <a:t>Different definitions: CDN / ISP / IoT / Mist</a:t>
            </a:r>
            <a:endParaRPr/>
          </a:p>
          <a:p>
            <a:pPr marL="914400" lvl="1" indent="-317500" algn="l" rtl="0">
              <a:spcBef>
                <a:spcPts val="0"/>
              </a:spcBef>
              <a:spcAft>
                <a:spcPts val="0"/>
              </a:spcAft>
              <a:buSzPts val="1400"/>
              <a:buChar char="○"/>
            </a:pPr>
            <a:r>
              <a:rPr lang="en"/>
              <a:t>What edge devices / what functionalities / usage scenarios</a:t>
            </a:r>
            <a:endParaRPr/>
          </a:p>
          <a:p>
            <a:pPr marL="457200" lvl="0" indent="-342900" algn="l" rtl="0">
              <a:spcBef>
                <a:spcPts val="0"/>
              </a:spcBef>
              <a:spcAft>
                <a:spcPts val="0"/>
              </a:spcAft>
              <a:buSzPts val="1800"/>
              <a:buChar char="●"/>
            </a:pPr>
            <a:r>
              <a:rPr lang="en"/>
              <a:t>Features: </a:t>
            </a:r>
            <a:endParaRPr/>
          </a:p>
          <a:p>
            <a:pPr marL="914400" lvl="1" indent="-317500" algn="l" rtl="0">
              <a:spcBef>
                <a:spcPts val="0"/>
              </a:spcBef>
              <a:spcAft>
                <a:spcPts val="0"/>
              </a:spcAft>
              <a:buSzPts val="1400"/>
              <a:buChar char="○"/>
            </a:pPr>
            <a:r>
              <a:rPr lang="en"/>
              <a:t>Hierarchical </a:t>
            </a:r>
            <a:endParaRPr/>
          </a:p>
          <a:p>
            <a:pPr marL="914400" lvl="1" indent="-317500" algn="l" rtl="0">
              <a:spcBef>
                <a:spcPts val="0"/>
              </a:spcBef>
              <a:spcAft>
                <a:spcPts val="0"/>
              </a:spcAft>
              <a:buSzPts val="1400"/>
              <a:buChar char="○"/>
            </a:pPr>
            <a:r>
              <a:rPr lang="en"/>
              <a:t>Less resources: hard to guarantee redundancy</a:t>
            </a:r>
            <a:endParaRPr/>
          </a:p>
          <a:p>
            <a:pPr marL="914400" lvl="1" indent="-317500" algn="l" rtl="0">
              <a:spcBef>
                <a:spcPts val="0"/>
              </a:spcBef>
              <a:spcAft>
                <a:spcPts val="0"/>
              </a:spcAft>
              <a:buSzPts val="1400"/>
              <a:buChar char="○"/>
            </a:pPr>
            <a:r>
              <a:rPr lang="en"/>
              <a:t>Less users per site: hard to balance cost / scalability </a:t>
            </a:r>
            <a:endParaRPr/>
          </a:p>
          <a:p>
            <a:pPr marL="914400" lvl="1" indent="-317500" algn="l" rtl="0">
              <a:spcBef>
                <a:spcPts val="0"/>
              </a:spcBef>
              <a:spcAft>
                <a:spcPts val="0"/>
              </a:spcAft>
              <a:buSzPts val="1400"/>
              <a:buChar char="○"/>
            </a:pPr>
            <a:r>
              <a:rPr lang="en"/>
              <a:t>Heterogeneous: different resources / service QoS  at different edges</a:t>
            </a:r>
            <a:endParaRPr/>
          </a:p>
          <a:p>
            <a:pPr marL="914400" lvl="1" indent="-317500" algn="l" rtl="0">
              <a:spcBef>
                <a:spcPts val="0"/>
              </a:spcBef>
              <a:spcAft>
                <a:spcPts val="0"/>
              </a:spcAft>
              <a:buSzPts val="1400"/>
              <a:buChar char="○"/>
            </a:pPr>
            <a:r>
              <a:rPr lang="en"/>
              <a:t>Closer to sensors: low interaction latency/cost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pic>
        <p:nvPicPr>
          <p:cNvPr id="72" name="Google Shape;72;p16"/>
          <p:cNvPicPr preferRelativeResize="0"/>
          <p:nvPr/>
        </p:nvPicPr>
        <p:blipFill>
          <a:blip r:embed="rId3">
            <a:alphaModFix/>
          </a:blip>
          <a:stretch>
            <a:fillRect/>
          </a:stretch>
        </p:blipFill>
        <p:spPr>
          <a:xfrm>
            <a:off x="5332000" y="2762250"/>
            <a:ext cx="3754850" cy="2314625"/>
          </a:xfrm>
          <a:prstGeom prst="rect">
            <a:avLst/>
          </a:prstGeom>
          <a:noFill/>
          <a:ln>
            <a:noFill/>
          </a:ln>
        </p:spPr>
      </p:pic>
      <p:sp>
        <p:nvSpPr>
          <p:cNvPr id="73" name="Google Shape;73;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Scalability &amp; Elasticity</a:t>
            </a:r>
            <a:endParaRPr/>
          </a:p>
        </p:txBody>
      </p:sp>
      <p:sp>
        <p:nvSpPr>
          <p:cNvPr id="74" name="Google Shape;74;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342900" lvl="0" indent="-342900" algn="l" rtl="0">
              <a:lnSpc>
                <a:spcPct val="100000"/>
              </a:lnSpc>
              <a:spcBef>
                <a:spcPts val="0"/>
              </a:spcBef>
              <a:spcAft>
                <a:spcPts val="0"/>
              </a:spcAft>
              <a:buClr>
                <a:srgbClr val="366092"/>
              </a:buClr>
              <a:buSzPts val="2400"/>
              <a:buChar char="•"/>
            </a:pPr>
            <a:r>
              <a:rPr lang="en" sz="2400">
                <a:solidFill>
                  <a:srgbClr val="17365D"/>
                </a:solidFill>
                <a:latin typeface="Cambria"/>
                <a:ea typeface="Cambria"/>
                <a:cs typeface="Cambria"/>
                <a:sym typeface="Cambria"/>
              </a:rPr>
              <a:t>What is scalability ?</a:t>
            </a:r>
            <a:endParaRPr sz="2400">
              <a:solidFill>
                <a:srgbClr val="17365D"/>
              </a:solidFill>
              <a:latin typeface="Cambria"/>
              <a:ea typeface="Cambria"/>
              <a:cs typeface="Cambria"/>
              <a:sym typeface="Cambria"/>
            </a:endParaRPr>
          </a:p>
          <a:p>
            <a:pPr marL="742950" lvl="1" indent="-285750" algn="l" rtl="0">
              <a:lnSpc>
                <a:spcPct val="100000"/>
              </a:lnSpc>
              <a:spcBef>
                <a:spcPts val="400"/>
              </a:spcBef>
              <a:spcAft>
                <a:spcPts val="0"/>
              </a:spcAft>
              <a:buClr>
                <a:srgbClr val="4F6128"/>
              </a:buClr>
              <a:buSzPts val="2000"/>
              <a:buFont typeface="Noto Sans Symbols"/>
              <a:buChar char="▪"/>
            </a:pPr>
            <a:r>
              <a:rPr lang="en" sz="2000">
                <a:solidFill>
                  <a:srgbClr val="4F6128"/>
                </a:solidFill>
                <a:latin typeface="Cambria"/>
                <a:ea typeface="Cambria"/>
                <a:cs typeface="Cambria"/>
                <a:sym typeface="Cambria"/>
              </a:rPr>
              <a:t>The way you build your system: </a:t>
            </a:r>
            <a:r>
              <a:rPr lang="en" sz="2000">
                <a:solidFill>
                  <a:schemeClr val="dk1"/>
                </a:solidFill>
                <a:latin typeface="Cambria"/>
                <a:ea typeface="Cambria"/>
                <a:cs typeface="Cambria"/>
                <a:sym typeface="Cambria"/>
              </a:rPr>
              <a:t>an application program would be scalable if it could be moved from a smaller to a larger operating system and take full advantage of the larger operating system in terms of performance (user response time and so forth) and the larger number of users that could be handled.</a:t>
            </a:r>
            <a:endParaRPr sz="2000">
              <a:solidFill>
                <a:srgbClr val="4F6128"/>
              </a:solidFill>
              <a:latin typeface="Cambria"/>
              <a:ea typeface="Cambria"/>
              <a:cs typeface="Cambria"/>
              <a:sym typeface="Cambria"/>
            </a:endParaRPr>
          </a:p>
          <a:p>
            <a:pPr marL="342900" lvl="0" indent="-317500" algn="l" rtl="0">
              <a:lnSpc>
                <a:spcPct val="100000"/>
              </a:lnSpc>
              <a:spcBef>
                <a:spcPts val="400"/>
              </a:spcBef>
              <a:spcAft>
                <a:spcPts val="0"/>
              </a:spcAft>
              <a:buClr>
                <a:srgbClr val="4F6128"/>
              </a:buClr>
              <a:buSzPts val="2000"/>
              <a:buFont typeface="Noto Sans Symbols"/>
              <a:buChar char="•"/>
            </a:pPr>
            <a:r>
              <a:rPr lang="en" sz="2400">
                <a:solidFill>
                  <a:srgbClr val="17365D"/>
                </a:solidFill>
                <a:latin typeface="Cambria"/>
                <a:ea typeface="Cambria"/>
                <a:cs typeface="Cambria"/>
                <a:sym typeface="Cambria"/>
              </a:rPr>
              <a:t>Two types of scalability: </a:t>
            </a:r>
            <a:endParaRPr sz="1400"/>
          </a:p>
          <a:p>
            <a:pPr marL="742950" lvl="1" indent="-285750" algn="l" rtl="0">
              <a:lnSpc>
                <a:spcPct val="100000"/>
              </a:lnSpc>
              <a:spcBef>
                <a:spcPts val="400"/>
              </a:spcBef>
              <a:spcAft>
                <a:spcPts val="0"/>
              </a:spcAft>
              <a:buClr>
                <a:srgbClr val="4F6128"/>
              </a:buClr>
              <a:buSzPts val="2000"/>
              <a:buFont typeface="Noto Sans Symbols"/>
              <a:buChar char="▪"/>
            </a:pPr>
            <a:r>
              <a:rPr lang="en" sz="1400"/>
              <a:t>Vertical scalability (scaling up)</a:t>
            </a:r>
            <a:endParaRPr sz="1400"/>
          </a:p>
          <a:p>
            <a:pPr marL="742950" lvl="1" indent="-285750" algn="l" rtl="0">
              <a:lnSpc>
                <a:spcPct val="100000"/>
              </a:lnSpc>
              <a:spcBef>
                <a:spcPts val="400"/>
              </a:spcBef>
              <a:spcAft>
                <a:spcPts val="0"/>
              </a:spcAft>
              <a:buClr>
                <a:srgbClr val="4F6128"/>
              </a:buClr>
              <a:buSzPts val="2000"/>
              <a:buFont typeface="Noto Sans Symbols"/>
              <a:buChar char="▪"/>
            </a:pPr>
            <a:r>
              <a:rPr lang="en" sz="1400"/>
              <a:t>Horizontal scalability (scaling out)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pic>
        <p:nvPicPr>
          <p:cNvPr id="79" name="Google Shape;79;p17"/>
          <p:cNvPicPr preferRelativeResize="0"/>
          <p:nvPr/>
        </p:nvPicPr>
        <p:blipFill>
          <a:blip r:embed="rId3">
            <a:alphaModFix/>
          </a:blip>
          <a:stretch>
            <a:fillRect/>
          </a:stretch>
        </p:blipFill>
        <p:spPr>
          <a:xfrm>
            <a:off x="4154200" y="1924050"/>
            <a:ext cx="4294899" cy="3133724"/>
          </a:xfrm>
          <a:prstGeom prst="rect">
            <a:avLst/>
          </a:prstGeom>
          <a:noFill/>
          <a:ln>
            <a:noFill/>
          </a:ln>
        </p:spPr>
      </p:pic>
      <p:sp>
        <p:nvSpPr>
          <p:cNvPr id="80" name="Google Shape;8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Scalability &amp; Elasticity</a:t>
            </a:r>
            <a:endParaRPr/>
          </a:p>
        </p:txBody>
      </p:sp>
      <p:sp>
        <p:nvSpPr>
          <p:cNvPr id="81" name="Google Shape;81;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342900" lvl="0" indent="-342900" algn="l" rtl="0">
              <a:lnSpc>
                <a:spcPct val="100000"/>
              </a:lnSpc>
              <a:spcBef>
                <a:spcPts val="480"/>
              </a:spcBef>
              <a:spcAft>
                <a:spcPts val="0"/>
              </a:spcAft>
              <a:buClr>
                <a:srgbClr val="366092"/>
              </a:buClr>
              <a:buSzPts val="2400"/>
              <a:buChar char="•"/>
            </a:pPr>
            <a:r>
              <a:rPr lang="en" sz="2400">
                <a:solidFill>
                  <a:srgbClr val="17365D"/>
                </a:solidFill>
                <a:latin typeface="Cambria"/>
                <a:ea typeface="Cambria"/>
                <a:cs typeface="Cambria"/>
                <a:sym typeface="Cambria"/>
              </a:rPr>
              <a:t>What is elasticity ?</a:t>
            </a:r>
            <a:endParaRPr sz="2400">
              <a:solidFill>
                <a:srgbClr val="17365D"/>
              </a:solidFill>
              <a:latin typeface="Cambria"/>
              <a:ea typeface="Cambria"/>
              <a:cs typeface="Cambria"/>
              <a:sym typeface="Cambria"/>
            </a:endParaRPr>
          </a:p>
          <a:p>
            <a:pPr marL="742950" lvl="1" indent="-285750" algn="l" rtl="0">
              <a:lnSpc>
                <a:spcPct val="100000"/>
              </a:lnSpc>
              <a:spcBef>
                <a:spcPts val="400"/>
              </a:spcBef>
              <a:spcAft>
                <a:spcPts val="0"/>
              </a:spcAft>
              <a:buClr>
                <a:srgbClr val="4F6128"/>
              </a:buClr>
              <a:buSzPts val="2000"/>
              <a:buFont typeface="Noto Sans Symbols"/>
              <a:buChar char="▪"/>
            </a:pPr>
            <a:r>
              <a:rPr lang="en" sz="2000">
                <a:solidFill>
                  <a:srgbClr val="4F6128"/>
                </a:solidFill>
                <a:latin typeface="Cambria"/>
                <a:ea typeface="Cambria"/>
                <a:cs typeface="Cambria"/>
                <a:sym typeface="Cambria"/>
              </a:rPr>
              <a:t>In its current deployment, can your application serve fluctuating users in a efficient way?</a:t>
            </a:r>
            <a:endParaRPr sz="2000">
              <a:solidFill>
                <a:srgbClr val="4F6128"/>
              </a:solidFill>
              <a:latin typeface="Cambria"/>
              <a:ea typeface="Cambria"/>
              <a:cs typeface="Cambria"/>
              <a:sym typeface="Cambria"/>
            </a:endParaRPr>
          </a:p>
          <a:p>
            <a:pPr marL="1143000" lvl="2" indent="-228600" algn="l" rtl="0">
              <a:lnSpc>
                <a:spcPct val="100000"/>
              </a:lnSpc>
              <a:spcBef>
                <a:spcPts val="400"/>
              </a:spcBef>
              <a:spcAft>
                <a:spcPts val="0"/>
              </a:spcAft>
              <a:buClr>
                <a:srgbClr val="3F3151"/>
              </a:buClr>
              <a:buSzPts val="1800"/>
              <a:buChar char="•"/>
            </a:pPr>
            <a:r>
              <a:rPr lang="en" sz="2000">
                <a:solidFill>
                  <a:srgbClr val="4F6128"/>
                </a:solidFill>
                <a:latin typeface="Cambria"/>
                <a:ea typeface="Cambria"/>
                <a:cs typeface="Cambria"/>
                <a:sym typeface="Cambria"/>
              </a:rPr>
              <a:t>Less users: less resources</a:t>
            </a:r>
            <a:endParaRPr sz="2000">
              <a:solidFill>
                <a:srgbClr val="4F6128"/>
              </a:solidFill>
              <a:latin typeface="Cambria"/>
              <a:ea typeface="Cambria"/>
              <a:cs typeface="Cambria"/>
              <a:sym typeface="Cambria"/>
            </a:endParaRPr>
          </a:p>
          <a:p>
            <a:pPr marL="1143000" lvl="2" indent="-228600" algn="l" rtl="0">
              <a:lnSpc>
                <a:spcPct val="100000"/>
              </a:lnSpc>
              <a:spcBef>
                <a:spcPts val="400"/>
              </a:spcBef>
              <a:spcAft>
                <a:spcPts val="0"/>
              </a:spcAft>
              <a:buClr>
                <a:srgbClr val="3F3151"/>
              </a:buClr>
              <a:buSzPts val="1800"/>
              <a:buChar char="•"/>
            </a:pPr>
            <a:r>
              <a:rPr lang="en" sz="2000">
                <a:solidFill>
                  <a:srgbClr val="4F6128"/>
                </a:solidFill>
                <a:latin typeface="Cambria"/>
                <a:ea typeface="Cambria"/>
                <a:cs typeface="Cambria"/>
                <a:sym typeface="Cambria"/>
              </a:rPr>
              <a:t>More users, more resources</a:t>
            </a:r>
            <a:br>
              <a:rPr lang="en" sz="2000">
                <a:solidFill>
                  <a:srgbClr val="4F6128"/>
                </a:solidFill>
                <a:latin typeface="Cambria"/>
                <a:ea typeface="Cambria"/>
                <a:cs typeface="Cambria"/>
                <a:sym typeface="Cambria"/>
              </a:rPr>
            </a:b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Difference between scalability and elasticity</a:t>
            </a:r>
            <a:endParaRPr/>
          </a:p>
        </p:txBody>
      </p:sp>
      <p:sp>
        <p:nvSpPr>
          <p:cNvPr id="87" name="Google Shape;87;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sz="1650" b="1">
                <a:solidFill>
                  <a:srgbClr val="232629"/>
                </a:solidFill>
                <a:highlight>
                  <a:srgbClr val="FFFFFF"/>
                </a:highlight>
              </a:rPr>
              <a:t>SCALABILITY</a:t>
            </a:r>
            <a:r>
              <a:rPr lang="en" sz="1650">
                <a:solidFill>
                  <a:srgbClr val="232629"/>
                </a:solidFill>
                <a:highlight>
                  <a:srgbClr val="FFFFFF"/>
                </a:highlight>
              </a:rPr>
              <a:t> - ability of a </a:t>
            </a:r>
            <a:r>
              <a:rPr lang="en" sz="1650" i="1">
                <a:solidFill>
                  <a:srgbClr val="232629"/>
                </a:solidFill>
                <a:highlight>
                  <a:srgbClr val="FFFFFF"/>
                </a:highlight>
              </a:rPr>
              <a:t>software system</a:t>
            </a:r>
            <a:r>
              <a:rPr lang="en" sz="1650">
                <a:solidFill>
                  <a:srgbClr val="232629"/>
                </a:solidFill>
                <a:highlight>
                  <a:srgbClr val="FFFFFF"/>
                </a:highlight>
              </a:rPr>
              <a:t> to process higher amount of workload on its current hardware resources or on current and additional hardware resources without application service interruption;</a:t>
            </a:r>
            <a:endParaRPr sz="1650">
              <a:solidFill>
                <a:srgbClr val="232629"/>
              </a:solidFill>
              <a:highlight>
                <a:srgbClr val="FFFFFF"/>
              </a:highlight>
            </a:endParaRPr>
          </a:p>
          <a:p>
            <a:pPr marL="0" lvl="0" indent="0" algn="l" rtl="0">
              <a:spcBef>
                <a:spcPts val="0"/>
              </a:spcBef>
              <a:spcAft>
                <a:spcPts val="0"/>
              </a:spcAft>
              <a:buClr>
                <a:schemeClr val="dk1"/>
              </a:buClr>
              <a:buSzPts val="1100"/>
              <a:buFont typeface="Arial"/>
              <a:buNone/>
            </a:pPr>
            <a:endParaRPr sz="1650">
              <a:solidFill>
                <a:srgbClr val="232629"/>
              </a:solidFill>
              <a:highlight>
                <a:srgbClr val="FFFFFF"/>
              </a:highlight>
            </a:endParaRPr>
          </a:p>
          <a:p>
            <a:pPr marL="0" lvl="0" indent="0" algn="l" rtl="0">
              <a:spcBef>
                <a:spcPts val="0"/>
              </a:spcBef>
              <a:spcAft>
                <a:spcPts val="0"/>
              </a:spcAft>
              <a:buNone/>
            </a:pPr>
            <a:r>
              <a:rPr lang="en" sz="1650" b="1">
                <a:solidFill>
                  <a:srgbClr val="232629"/>
                </a:solidFill>
                <a:highlight>
                  <a:srgbClr val="FFFFFF"/>
                </a:highlight>
              </a:rPr>
              <a:t>ELASTICITY</a:t>
            </a:r>
            <a:r>
              <a:rPr lang="en" sz="1650">
                <a:solidFill>
                  <a:srgbClr val="232629"/>
                </a:solidFill>
                <a:highlight>
                  <a:srgbClr val="FFFFFF"/>
                </a:highlight>
              </a:rPr>
              <a:t> - ability of the </a:t>
            </a:r>
            <a:r>
              <a:rPr lang="en" sz="1650" i="1">
                <a:solidFill>
                  <a:srgbClr val="232629"/>
                </a:solidFill>
                <a:highlight>
                  <a:srgbClr val="FFFFFF"/>
                </a:highlight>
              </a:rPr>
              <a:t>hardware layer</a:t>
            </a:r>
            <a:r>
              <a:rPr lang="en" sz="1650">
                <a:solidFill>
                  <a:srgbClr val="232629"/>
                </a:solidFill>
                <a:highlight>
                  <a:srgbClr val="FFFFFF"/>
                </a:highlight>
              </a:rPr>
              <a:t> below (usually cloud infrastructure) to increase or shrink the amount of the physical resources offered by that hardware layer to the software layer above. The increase / decrease is triggered by business rules defined in advance (usually related to application's demands). The increase / decrease happens on the fly without physical service interruption.</a:t>
            </a:r>
            <a:endParaRPr sz="1650">
              <a:solidFill>
                <a:srgbClr val="232629"/>
              </a:solidFill>
              <a:highlight>
                <a:srgbClr val="FFFFFF"/>
              </a:highlight>
            </a:endParaRPr>
          </a:p>
          <a:p>
            <a:pPr marL="0" lvl="0" indent="0" algn="l" rtl="0">
              <a:spcBef>
                <a:spcPts val="0"/>
              </a:spcBef>
              <a:spcAft>
                <a:spcPts val="0"/>
              </a:spcAft>
              <a:buClr>
                <a:schemeClr val="dk1"/>
              </a:buClr>
              <a:buSzPts val="1100"/>
              <a:buFont typeface="Arial"/>
              <a:buNone/>
            </a:pPr>
            <a:endParaRPr sz="1650">
              <a:solidFill>
                <a:srgbClr val="232629"/>
              </a:solidFill>
              <a:highlight>
                <a:srgbClr val="FFFFFF"/>
              </a:highlight>
            </a:endParaRPr>
          </a:p>
          <a:p>
            <a:pPr marL="0" lvl="0" indent="0" algn="l" rtl="0">
              <a:spcBef>
                <a:spcPts val="0"/>
              </a:spcBef>
              <a:spcAft>
                <a:spcPts val="0"/>
              </a:spcAft>
              <a:buNone/>
            </a:pPr>
            <a:endParaRPr sz="23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a:t>
            </a:r>
            <a:endParaRPr/>
          </a:p>
        </p:txBody>
      </p:sp>
      <p:sp>
        <p:nvSpPr>
          <p:cNvPr id="93" name="Google Shape;9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Database:</a:t>
            </a:r>
            <a:endParaRPr/>
          </a:p>
          <a:p>
            <a:pPr marL="0" lvl="0" indent="0" algn="l" rtl="0">
              <a:spcBef>
                <a:spcPts val="1200"/>
              </a:spcBef>
              <a:spcAft>
                <a:spcPts val="1200"/>
              </a:spcAft>
              <a:buNone/>
            </a:pPr>
            <a:r>
              <a:rPr lang="en"/>
              <a:t>1st Generation: excel database</a:t>
            </a:r>
            <a:endParaRPr/>
          </a:p>
        </p:txBody>
      </p:sp>
      <p:pic>
        <p:nvPicPr>
          <p:cNvPr id="94" name="Google Shape;94;p19"/>
          <p:cNvPicPr preferRelativeResize="0"/>
          <p:nvPr/>
        </p:nvPicPr>
        <p:blipFill>
          <a:blip r:embed="rId3">
            <a:alphaModFix/>
          </a:blip>
          <a:stretch>
            <a:fillRect/>
          </a:stretch>
        </p:blipFill>
        <p:spPr>
          <a:xfrm>
            <a:off x="4783725" y="161475"/>
            <a:ext cx="4259199" cy="40479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Example</a:t>
            </a:r>
            <a:endParaRPr/>
          </a:p>
          <a:p>
            <a:pPr marL="0" lvl="0" indent="0" algn="l" rtl="0">
              <a:spcBef>
                <a:spcPts val="0"/>
              </a:spcBef>
              <a:spcAft>
                <a:spcPts val="0"/>
              </a:spcAft>
              <a:buNone/>
            </a:pPr>
            <a:endParaRPr/>
          </a:p>
        </p:txBody>
      </p:sp>
      <p:sp>
        <p:nvSpPr>
          <p:cNvPr id="100" name="Google Shape;100;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Database </a:t>
            </a:r>
            <a:endParaRPr/>
          </a:p>
          <a:p>
            <a:pPr marL="0" lvl="0" indent="0" algn="l" rtl="0">
              <a:spcBef>
                <a:spcPts val="1200"/>
              </a:spcBef>
              <a:spcAft>
                <a:spcPts val="0"/>
              </a:spcAft>
              <a:buNone/>
            </a:pPr>
            <a:r>
              <a:rPr lang="en"/>
              <a:t>2nd generation: central/peripheral database</a:t>
            </a:r>
            <a:endParaRPr/>
          </a:p>
          <a:p>
            <a:pPr marL="0" lvl="0" indent="0" algn="l" rtl="0">
              <a:spcBef>
                <a:spcPts val="1200"/>
              </a:spcBef>
              <a:spcAft>
                <a:spcPts val="0"/>
              </a:spcAft>
              <a:buNone/>
            </a:pPr>
            <a:endParaRPr/>
          </a:p>
          <a:p>
            <a:pPr marL="0" lvl="0" indent="0" algn="l" rtl="0">
              <a:spcBef>
                <a:spcPts val="1200"/>
              </a:spcBef>
              <a:spcAft>
                <a:spcPts val="1200"/>
              </a:spcAft>
              <a:buNone/>
            </a:pPr>
            <a:r>
              <a:rPr lang="en"/>
              <a:t>scalability/elasticity?</a:t>
            </a:r>
            <a:endParaRPr/>
          </a:p>
        </p:txBody>
      </p:sp>
      <p:pic>
        <p:nvPicPr>
          <p:cNvPr id="101" name="Google Shape;101;p20"/>
          <p:cNvPicPr preferRelativeResize="0"/>
          <p:nvPr/>
        </p:nvPicPr>
        <p:blipFill>
          <a:blip r:embed="rId3">
            <a:alphaModFix/>
          </a:blip>
          <a:stretch>
            <a:fillRect/>
          </a:stretch>
        </p:blipFill>
        <p:spPr>
          <a:xfrm>
            <a:off x="3159900" y="2237371"/>
            <a:ext cx="5846974" cy="29061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Example</a:t>
            </a:r>
            <a:endParaRPr/>
          </a:p>
        </p:txBody>
      </p:sp>
      <p:sp>
        <p:nvSpPr>
          <p:cNvPr id="107" name="Google Shape;107;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Database: </a:t>
            </a:r>
            <a:endParaRPr/>
          </a:p>
          <a:p>
            <a:pPr marL="0" lvl="0" indent="0" algn="l" rtl="0">
              <a:spcBef>
                <a:spcPts val="1200"/>
              </a:spcBef>
              <a:spcAft>
                <a:spcPts val="0"/>
              </a:spcAft>
              <a:buNone/>
            </a:pPr>
            <a:r>
              <a:rPr lang="en"/>
              <a:t>3rd generation: amazon RDS </a:t>
            </a:r>
            <a:endParaRPr/>
          </a:p>
          <a:p>
            <a:pPr marL="0" lvl="0" indent="0" algn="l" rtl="0">
              <a:spcBef>
                <a:spcPts val="1200"/>
              </a:spcBef>
              <a:spcAft>
                <a:spcPts val="0"/>
              </a:spcAft>
              <a:buNone/>
            </a:pPr>
            <a:endParaRPr/>
          </a:p>
          <a:p>
            <a:pPr marL="0" lvl="0" indent="0" algn="l" rtl="0">
              <a:spcBef>
                <a:spcPts val="1200"/>
              </a:spcBef>
              <a:spcAft>
                <a:spcPts val="1200"/>
              </a:spcAft>
              <a:buClr>
                <a:schemeClr val="dk1"/>
              </a:buClr>
              <a:buSzPts val="1100"/>
              <a:buFont typeface="Arial"/>
              <a:buNone/>
            </a:pPr>
            <a:r>
              <a:rPr lang="en"/>
              <a:t>scalability/elasticity?</a:t>
            </a:r>
            <a:endParaRPr/>
          </a:p>
        </p:txBody>
      </p:sp>
      <p:pic>
        <p:nvPicPr>
          <p:cNvPr id="108" name="Google Shape;108;p21"/>
          <p:cNvPicPr preferRelativeResize="0"/>
          <p:nvPr/>
        </p:nvPicPr>
        <p:blipFill>
          <a:blip r:embed="rId3">
            <a:alphaModFix/>
          </a:blip>
          <a:stretch>
            <a:fillRect/>
          </a:stretch>
        </p:blipFill>
        <p:spPr>
          <a:xfrm>
            <a:off x="3581400" y="66663"/>
            <a:ext cx="5562600" cy="50768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1557</Words>
  <Application>Microsoft Office PowerPoint</Application>
  <PresentationFormat>On-screen Show (16:9)</PresentationFormat>
  <Paragraphs>203</Paragraphs>
  <Slides>31</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31</vt:i4>
      </vt:variant>
    </vt:vector>
  </HeadingPairs>
  <TitlesOfParts>
    <vt:vector size="37" baseType="lpstr">
      <vt:lpstr>Cambria</vt:lpstr>
      <vt:lpstr>Lato</vt:lpstr>
      <vt:lpstr>Noto Sans Symbols</vt:lpstr>
      <vt:lpstr>Arial</vt:lpstr>
      <vt:lpstr>Raleway</vt:lpstr>
      <vt:lpstr>Simple Light</vt:lpstr>
      <vt:lpstr>CIS 490H/590J Edge Computing Comparing Edge and Cloud</vt:lpstr>
      <vt:lpstr>Outline</vt:lpstr>
      <vt:lpstr>Cloud Computing Characteristics </vt:lpstr>
      <vt:lpstr>Scalability &amp; Elasticity</vt:lpstr>
      <vt:lpstr>Scalability &amp; Elasticity</vt:lpstr>
      <vt:lpstr>Difference between scalability and elasticity</vt:lpstr>
      <vt:lpstr>Example</vt:lpstr>
      <vt:lpstr>Example </vt:lpstr>
      <vt:lpstr>Example</vt:lpstr>
      <vt:lpstr>PowerPoint Presentation</vt:lpstr>
      <vt:lpstr>Availability and Accessibility </vt:lpstr>
      <vt:lpstr>Cloud Computing Enabling Technologies for Availability</vt:lpstr>
      <vt:lpstr>Portability and Interoperability </vt:lpstr>
      <vt:lpstr>Vendor Lock-in Problem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Requirements on Elasticity</vt:lpstr>
      <vt:lpstr>Requirements on Availability </vt:lpstr>
      <vt:lpstr>Requirements on Availability  </vt:lpstr>
      <vt:lpstr>Requirements on Interoperability </vt:lpstr>
      <vt:lpstr>Recap: IoT + Edge + Cloud</vt:lpstr>
      <vt:lpstr>Recap: IoT + Edge + Cloud </vt:lpstr>
      <vt:lpstr>Recap: IoT+Edge+Cloud</vt:lpstr>
      <vt:lpstr>Recap: IoT+Edge+Cloud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 490H/590J Edge Computing Comparing Edge and Cloud</dc:title>
  <cp:lastModifiedBy>Johnson, Demetrius</cp:lastModifiedBy>
  <cp:revision>1</cp:revision>
  <dcterms:modified xsi:type="dcterms:W3CDTF">2023-02-24T00:00:03Z</dcterms:modified>
</cp:coreProperties>
</file>